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4" r:id="rId1"/>
  </p:sldMasterIdLst>
  <p:notesMasterIdLst>
    <p:notesMasterId r:id="rId6"/>
  </p:notesMasterIdLst>
  <p:handoutMasterIdLst>
    <p:handoutMasterId r:id="rId7"/>
  </p:handoutMasterIdLst>
  <p:sldIdLst>
    <p:sldId id="256" r:id="rId2"/>
    <p:sldId id="260" r:id="rId3"/>
    <p:sldId id="272" r:id="rId4"/>
    <p:sldId id="273" r:id="rId5"/>
  </p:sldIdLst>
  <p:sldSz cx="12192000" cy="6858000"/>
  <p:notesSz cx="6858000" cy="9945688"/>
  <p:defaultTextStyle>
    <a:defPPr rtl="0">
      <a:defRPr lang="it-IT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FF9900"/>
    <a:srgbClr val="00FFFF"/>
    <a:srgbClr val="FF6600"/>
    <a:srgbClr val="E70F85"/>
    <a:srgbClr val="FF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Stile medio 2 - Colore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Stile medio 2 - Color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3447" autoAdjust="0"/>
  </p:normalViewPr>
  <p:slideViewPr>
    <p:cSldViewPr snapToGrid="0">
      <p:cViewPr>
        <p:scale>
          <a:sx n="96" d="100"/>
          <a:sy n="96" d="100"/>
        </p:scale>
        <p:origin x="66" y="-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9" d="100"/>
          <a:sy n="89" d="100"/>
        </p:scale>
        <p:origin x="3798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9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it-IT" dirty="0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9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F289CBC3-E7A2-4740-84E3-C7F8C4C4B70F}" type="datetime1">
              <a:rPr lang="it-IT" smtClean="0"/>
              <a:t>04/06/2022</a:t>
            </a:fld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9446678"/>
            <a:ext cx="2971800" cy="4990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9446678"/>
            <a:ext cx="2971800" cy="4990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1C4B79F2-7C6A-497B-9A4A-8ACE18746CB2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6363425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9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it-IT" noProof="0" dirty="0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9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75EFF4-683D-4CEA-99FD-6D79D3BC96CF}" type="datetime1">
              <a:rPr lang="it-IT" smtClean="0"/>
              <a:pPr/>
              <a:t>04/06/2022</a:t>
            </a:fld>
            <a:endParaRPr lang="it-IT" dirty="0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444500" y="1243013"/>
            <a:ext cx="5969000" cy="33575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it-IT" noProof="0" dirty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786362"/>
            <a:ext cx="5486400" cy="391611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it-IT" noProof="0" dirty="0"/>
              <a:t>Modifica gli stili del testo dello schema</a:t>
            </a:r>
          </a:p>
          <a:p>
            <a:pPr lvl="1" rtl="0"/>
            <a:r>
              <a:rPr lang="it-IT" noProof="0" dirty="0"/>
              <a:t>Secondo livello</a:t>
            </a:r>
          </a:p>
          <a:p>
            <a:pPr lvl="2" rtl="0"/>
            <a:r>
              <a:rPr lang="it-IT" noProof="0" dirty="0"/>
              <a:t>Terzo livello</a:t>
            </a:r>
          </a:p>
          <a:p>
            <a:pPr lvl="3" rtl="0"/>
            <a:r>
              <a:rPr lang="it-IT" noProof="0" dirty="0"/>
              <a:t>Quarto livello</a:t>
            </a:r>
          </a:p>
          <a:p>
            <a:pPr lvl="4" rtl="0"/>
            <a:r>
              <a:rPr lang="it-IT" noProof="0" dirty="0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446678"/>
            <a:ext cx="2971800" cy="4990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it-IT" noProof="0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9446678"/>
            <a:ext cx="2971800" cy="4990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B262A795-6F94-4A96-B820-B9038480D048}" type="slidenum">
              <a:rPr lang="it-IT" noProof="0" smtClean="0"/>
              <a:t>‹N›</a:t>
            </a:fld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9664950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it-IT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 colori della classe sono diversi da quelli visualizzati in questo modello? Va bene! Fare clic su Progettazione -&gt; Varianti (freccia in giù) -&gt; selezionare la combinazione di colori più adatta alle proprie esigenze.</a:t>
            </a:r>
          </a:p>
          <a:p>
            <a:pPr rtl="0"/>
            <a:endParaRPr lang="it-IT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rtl="0"/>
            <a:r>
              <a:rPr lang="it-IT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È possibile modificare le istruzioni "lo studente..." e "il docente..."per allinearsi con le procedure e le regole della classe.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B262A795-6F94-4A96-B820-B9038480D048}" type="slidenum">
              <a:rPr lang="it-IT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</a:t>
            </a:fld>
            <a:endParaRPr lang="it-IT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25461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it-IT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B262A795-6F94-4A96-B820-B9038480D048}" type="slidenum">
              <a:rPr lang="it-IT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fld>
            <a:endParaRPr lang="it-IT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32213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it-IT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B262A795-6F94-4A96-B820-B9038480D048}" type="slidenum">
              <a:rPr lang="it-IT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</a:t>
            </a:fld>
            <a:endParaRPr lang="it-IT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49222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it-IT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B262A795-6F94-4A96-B820-B9038480D048}" type="slidenum">
              <a:rPr lang="it-IT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</a:t>
            </a:fld>
            <a:endParaRPr lang="it-IT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47476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rtlCol="0"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pPr rtl="0"/>
            <a:r>
              <a:rPr lang="it-IT" noProof="0"/>
              <a:t>Fare clic per modificare lo stile del titolo dello schema</a:t>
            </a:r>
            <a:endParaRPr lang="it-IT" noProof="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 rtlCol="0"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pPr rtl="0"/>
            <a:r>
              <a:rPr lang="it-IT" noProof="0"/>
              <a:t>Fare clic per modificare lo stile del sottotitolo dello schema</a:t>
            </a:r>
            <a:endParaRPr lang="it-IT" noProof="0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rtl="0"/>
            <a:fld id="{F90BAB75-311D-4501-B6D9-AA411ECA167F}" type="datetime1">
              <a:rPr lang="it-IT" noProof="0" smtClean="0"/>
              <a:t>04/06/2022</a:t>
            </a:fld>
            <a:endParaRPr lang="it-IT" noProof="0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rtl="0"/>
            <a:endParaRPr lang="it-IT" noProof="0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rtl="0"/>
            <a:fld id="{6D22F896-40B5-4ADD-8801-0D06FADFA095}" type="slidenum">
              <a:rPr lang="it-IT" noProof="0" smtClean="0"/>
              <a:t>‹N›</a:t>
            </a:fld>
            <a:endParaRPr lang="it-IT" noProof="0" dirty="0"/>
          </a:p>
        </p:txBody>
      </p:sp>
      <p:cxnSp>
        <p:nvCxnSpPr>
          <p:cNvPr id="8" name="Connettore diritto 7"/>
          <p:cNvCxnSpPr/>
          <p:nvPr/>
        </p:nvCxnSpPr>
        <p:spPr>
          <a:xfrm>
            <a:off x="1142996" y="3733800"/>
            <a:ext cx="9933944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467851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it-IT" noProof="0"/>
              <a:t>Fare clic per modificare lo stile del titolo dello schema</a:t>
            </a:r>
            <a:endParaRPr lang="it-IT" noProof="0" dirty="0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it-IT" noProof="0"/>
              <a:t>Fare clic per modificare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  <a:endParaRPr lang="it-IT" noProof="0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65F6FE7-B70E-4131-BD7C-77264EF25F77}" type="datetime1">
              <a:rPr lang="it-IT" noProof="0" smtClean="0"/>
              <a:t>04/06/2022</a:t>
            </a:fld>
            <a:endParaRPr lang="it-IT" noProof="0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 noProof="0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it-IT" noProof="0" smtClean="0"/>
              <a:t>‹N›</a:t>
            </a:fld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8172450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 rtlCol="0"/>
          <a:lstStyle/>
          <a:p>
            <a:pPr rtl="0"/>
            <a:r>
              <a:rPr lang="it-IT" noProof="0"/>
              <a:t>Fare clic per modificare lo stile del titolo dello schema</a:t>
            </a:r>
            <a:endParaRPr lang="it-IT" noProof="0" dirty="0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 rtlCol="0"/>
          <a:lstStyle/>
          <a:p>
            <a:pPr lvl="0" rtl="0"/>
            <a:r>
              <a:rPr lang="it-IT" noProof="0"/>
              <a:t>Fare clic per modificare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  <a:endParaRPr lang="it-IT" noProof="0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2863BD1-4760-499F-ACD2-4B7442D200D3}" type="datetime1">
              <a:rPr lang="it-IT" noProof="0" smtClean="0"/>
              <a:t>04/06/2022</a:t>
            </a:fld>
            <a:endParaRPr lang="it-IT" noProof="0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 noProof="0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it-IT" noProof="0" smtClean="0"/>
              <a:t>‹N›</a:t>
            </a:fld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29422199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it-IT" noProof="0"/>
              <a:t>Fare clic per modificare lo stile del titolo dello schema</a:t>
            </a:r>
            <a:endParaRPr lang="it-IT" noProof="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it-IT" noProof="0"/>
              <a:t>Fare clic per modificare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  <a:endParaRPr lang="it-IT" noProof="0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DF268A3-F91E-4492-9EEA-5345B467FC3B}" type="datetime1">
              <a:rPr lang="it-IT" noProof="0" smtClean="0"/>
              <a:t>04/06/2022</a:t>
            </a:fld>
            <a:endParaRPr lang="it-IT" noProof="0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 noProof="0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it-IT" noProof="0" smtClean="0"/>
              <a:t>‹N›</a:t>
            </a:fld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12852845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rtlCol="0"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pPr rtl="0"/>
            <a:r>
              <a:rPr lang="it-IT" noProof="0"/>
              <a:t>Fare clic per modificare lo stile del titolo dello schema</a:t>
            </a:r>
            <a:endParaRPr lang="it-IT" noProof="0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rtlCol="0"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it-IT" noProof="0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ED8FAE2-FF43-4F76-9009-0B234F049070}" type="datetime1">
              <a:rPr lang="it-IT" noProof="0" smtClean="0"/>
              <a:t>04/06/2022</a:t>
            </a:fld>
            <a:endParaRPr lang="it-IT" noProof="0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 noProof="0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it-IT" noProof="0" smtClean="0"/>
              <a:t>‹N›</a:t>
            </a:fld>
            <a:endParaRPr lang="it-IT" noProof="0" dirty="0"/>
          </a:p>
        </p:txBody>
      </p:sp>
      <p:cxnSp>
        <p:nvCxnSpPr>
          <p:cNvPr id="7" name="Connettore diritto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170767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olo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it-IT" noProof="0"/>
              <a:t>Fare clic per modificare lo stile del titolo dello schema</a:t>
            </a:r>
            <a:endParaRPr lang="it-IT" noProof="0" dirty="0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 rtlCol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it-IT" noProof="0"/>
              <a:t>Fare clic per modificare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  <a:endParaRPr lang="it-IT" noProof="0" dirty="0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 rtlCol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it-IT" noProof="0"/>
              <a:t>Fare clic per modificare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  <a:endParaRPr lang="it-IT" noProof="0" dirty="0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239ECC8-3DFE-408D-A6D1-E64672C23D0C}" type="datetime1">
              <a:rPr lang="it-IT" noProof="0" smtClean="0"/>
              <a:t>04/06/2022</a:t>
            </a:fld>
            <a:endParaRPr lang="it-IT" noProof="0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 noProof="0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it-IT" noProof="0" smtClean="0"/>
              <a:t>‹N›</a:t>
            </a:fld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5345255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olo 9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it-IT" noProof="0"/>
              <a:t>Fare clic per modificare lo stile del titolo dello schema</a:t>
            </a:r>
            <a:endParaRPr lang="it-IT" noProof="0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rtlCol="0"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it-IT" noProof="0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 rtlCol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it-IT" noProof="0"/>
              <a:t>Fare clic per modificare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  <a:endParaRPr lang="it-IT" noProof="0" dirty="0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rtlCol="0"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it-IT" noProof="0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 rtlCol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it-IT" noProof="0"/>
              <a:t>Fare clic per modificare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  <a:endParaRPr lang="it-IT" noProof="0" dirty="0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290D20F-7EB9-4685-9861-C08E4A3C99AA}" type="datetime1">
              <a:rPr lang="it-IT" noProof="0" smtClean="0"/>
              <a:t>04/06/2022</a:t>
            </a:fld>
            <a:endParaRPr lang="it-IT" noProof="0" dirty="0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 noProof="0" dirty="0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it-IT" noProof="0" smtClean="0"/>
              <a:t>‹N›</a:t>
            </a:fld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21680066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it-IT" noProof="0"/>
              <a:t>Fare clic per modificare lo stile del titolo dello schema</a:t>
            </a:r>
            <a:endParaRPr lang="it-IT" noProof="0" dirty="0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6071BBB-C148-416F-9385-013D75698AF6}" type="datetime1">
              <a:rPr lang="it-IT" noProof="0" smtClean="0"/>
              <a:t>04/06/2022</a:t>
            </a:fld>
            <a:endParaRPr lang="it-IT" noProof="0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 noProof="0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it-IT" noProof="0" smtClean="0"/>
              <a:t>‹N›</a:t>
            </a:fld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39752708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060E80A-8CC8-4EFC-8782-231F50E5AA37}" type="datetime1">
              <a:rPr lang="it-IT" noProof="0" smtClean="0"/>
              <a:t>04/06/2022</a:t>
            </a:fld>
            <a:endParaRPr lang="it-IT" noProof="0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 noProof="0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it-IT" noProof="0" smtClean="0"/>
              <a:t>‹N›</a:t>
            </a:fld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117020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rtlCol="0"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pPr rtl="0"/>
            <a:r>
              <a:rPr lang="it-IT" noProof="0"/>
              <a:t>Fare clic per modificare lo stile del titolo dello schema</a:t>
            </a:r>
            <a:endParaRPr lang="it-IT" noProof="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 rtlCol="0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rtl="0"/>
            <a:r>
              <a:rPr lang="it-IT" noProof="0"/>
              <a:t>Fare clic per modificare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  <a:endParaRPr lang="it-IT" noProof="0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 rtlCol="0"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it-IT" noProof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D03DEEF-AF8D-40CF-A559-51771AA203F7}" type="datetime1">
              <a:rPr lang="it-IT" noProof="0" smtClean="0"/>
              <a:t>04/06/2022</a:t>
            </a:fld>
            <a:endParaRPr lang="it-IT" noProof="0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 noProof="0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it-IT" noProof="0" smtClean="0"/>
              <a:t>‹N›</a:t>
            </a:fld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24552469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rtlCol="0"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pPr rtl="0"/>
            <a:r>
              <a:rPr lang="it-IT" noProof="0"/>
              <a:t>Fare clic per modificare lo stile del titolo dello schema</a:t>
            </a:r>
            <a:endParaRPr lang="it-IT" noProof="0" dirty="0"/>
          </a:p>
        </p:txBody>
      </p:sp>
      <p:sp>
        <p:nvSpPr>
          <p:cNvPr id="3" name="Segnaposto immagine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rtlCol="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it-IT" noProof="0"/>
              <a:t>Fare clic sull'icona per inserire un'immagine</a:t>
            </a:r>
            <a:endParaRPr lang="it-IT" noProof="0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 rtlCol="0"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it-IT" noProof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3CDF06A-2926-4B74-AC46-091D7F1C756C}" type="datetime1">
              <a:rPr lang="it-IT" noProof="0" smtClean="0"/>
              <a:t>04/06/2022</a:t>
            </a:fld>
            <a:endParaRPr lang="it-IT" noProof="0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 noProof="0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it-IT" noProof="0" smtClean="0"/>
              <a:t>‹N›</a:t>
            </a:fld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34150710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it-IT" noProof="0" dirty="0"/>
              <a:t>Fare clic per modificare lo stile del titolo dello schema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it-IT" noProof="0" dirty="0"/>
              <a:t>Modifica gli stili del testo dello schema</a:t>
            </a:r>
          </a:p>
          <a:p>
            <a:pPr lvl="1" rtl="0"/>
            <a:r>
              <a:rPr lang="it-IT" noProof="0" dirty="0"/>
              <a:t>Secondo livello</a:t>
            </a:r>
          </a:p>
          <a:p>
            <a:pPr lvl="2" rtl="0"/>
            <a:r>
              <a:rPr lang="it-IT" noProof="0" dirty="0"/>
              <a:t>Terzo livello</a:t>
            </a:r>
          </a:p>
          <a:p>
            <a:pPr lvl="3" rtl="0"/>
            <a:r>
              <a:rPr lang="it-IT" noProof="0" dirty="0"/>
              <a:t>Quarto livello</a:t>
            </a:r>
          </a:p>
          <a:p>
            <a:pPr lvl="4" rtl="0"/>
            <a:r>
              <a:rPr lang="it-IT" noProof="0" dirty="0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pPr rtl="0"/>
            <a:fld id="{F79A09C3-9F58-4291-9A16-8B6A14F1D2A4}" type="datetime1">
              <a:rPr lang="it-IT" noProof="0" smtClean="0"/>
              <a:t>04/06/2022</a:t>
            </a:fld>
            <a:endParaRPr lang="it-IT" noProof="0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pPr rtl="0"/>
            <a:endParaRPr lang="it-IT" noProof="0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pPr rtl="0"/>
            <a:fld id="{6D22F896-40B5-4ADD-8801-0D06FADFA095}" type="slidenum">
              <a:rPr lang="it-IT" noProof="0" smtClean="0"/>
              <a:pPr/>
              <a:t>‹N›</a:t>
            </a:fld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29476196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3" Type="http://schemas.openxmlformats.org/officeDocument/2006/relationships/image" Target="../media/image1.png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svg"/><Relationship Id="rId5" Type="http://schemas.openxmlformats.org/officeDocument/2006/relationships/image" Target="../media/image2.png"/><Relationship Id="rId10" Type="http://schemas.openxmlformats.org/officeDocument/2006/relationships/image" Target="../media/image8.svg"/><Relationship Id="rId4" Type="http://schemas.openxmlformats.org/officeDocument/2006/relationships/image" Target="../media/image2.svg"/><Relationship Id="rId9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svg"/><Relationship Id="rId3" Type="http://schemas.openxmlformats.org/officeDocument/2006/relationships/image" Target="../media/image5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svg"/><Relationship Id="rId5" Type="http://schemas.openxmlformats.org/officeDocument/2006/relationships/image" Target="../media/image6.png"/><Relationship Id="rId10" Type="http://schemas.openxmlformats.org/officeDocument/2006/relationships/image" Target="../media/image16.svg"/><Relationship Id="rId4" Type="http://schemas.openxmlformats.org/officeDocument/2006/relationships/image" Target="../media/image10.svg"/><Relationship Id="rId9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svg"/><Relationship Id="rId3" Type="http://schemas.openxmlformats.org/officeDocument/2006/relationships/image" Target="../media/image9.png"/><Relationship Id="rId7" Type="http://schemas.openxmlformats.org/officeDocument/2006/relationships/image" Target="../media/image11.png"/><Relationship Id="rId12" Type="http://schemas.openxmlformats.org/officeDocument/2006/relationships/image" Target="../media/image26.sv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svg"/><Relationship Id="rId11" Type="http://schemas.openxmlformats.org/officeDocument/2006/relationships/image" Target="../media/image13.png"/><Relationship Id="rId5" Type="http://schemas.openxmlformats.org/officeDocument/2006/relationships/image" Target="../media/image10.png"/><Relationship Id="rId10" Type="http://schemas.openxmlformats.org/officeDocument/2006/relationships/image" Target="../media/image24.svg"/><Relationship Id="rId4" Type="http://schemas.openxmlformats.org/officeDocument/2006/relationships/image" Target="../media/image18.svg"/><Relationship Id="rId9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>
            <a:extLst>
              <a:ext uri="{FF2B5EF4-FFF2-40B4-BE49-F238E27FC236}">
                <a16:creationId xmlns:a16="http://schemas.microsoft.com/office/drawing/2014/main" xmlns="" id="{C494E013-BA6D-425D-8D30-026A11613249}"/>
              </a:ext>
            </a:extLst>
          </p:cNvPr>
          <p:cNvSpPr txBox="1"/>
          <p:nvPr/>
        </p:nvSpPr>
        <p:spPr>
          <a:xfrm>
            <a:off x="1385887" y="4000500"/>
            <a:ext cx="97678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600" b="1" dirty="0">
                <a:solidFill>
                  <a:schemeClr val="bg1"/>
                </a:solidFill>
                <a:effectLst/>
                <a:latin typeface="Rockwell" panose="02060603020205020403" pitchFamily="18" charset="0"/>
                <a:ea typeface="Times New Roman" panose="02020603050405020304" pitchFamily="18" charset="0"/>
              </a:rPr>
              <a:t>Nota MI prot. 994 dell’11.05.2022</a:t>
            </a:r>
            <a:endParaRPr lang="it-IT" sz="3600" b="1" dirty="0">
              <a:solidFill>
                <a:schemeClr val="bg1"/>
              </a:solidFill>
              <a:latin typeface="Rockwell" panose="02060603020205020403" pitchFamily="18" charset="0"/>
            </a:endParaRPr>
          </a:p>
        </p:txBody>
      </p:sp>
      <p:sp>
        <p:nvSpPr>
          <p:cNvPr id="5" name="Titolo 4">
            <a:extLst>
              <a:ext uri="{FF2B5EF4-FFF2-40B4-BE49-F238E27FC236}">
                <a16:creationId xmlns:a16="http://schemas.microsoft.com/office/drawing/2014/main" xmlns="" id="{7719A5C9-0C8C-5705-8022-B607AA86CC9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86815" y="1558564"/>
            <a:ext cx="9966960" cy="1298936"/>
          </a:xfrm>
        </p:spPr>
        <p:txBody>
          <a:bodyPr/>
          <a:lstStyle/>
          <a:p>
            <a:r>
              <a:rPr lang="it-IT" dirty="0">
                <a:latin typeface="Rockwell" panose="02060603020205020403" pitchFamily="18" charset="0"/>
              </a:rPr>
              <a:t>PIANO ESTATE 2022</a:t>
            </a:r>
          </a:p>
        </p:txBody>
      </p:sp>
    </p:spTree>
    <p:extLst>
      <p:ext uri="{BB962C8B-B14F-4D97-AF65-F5344CB8AC3E}">
        <p14:creationId xmlns:p14="http://schemas.microsoft.com/office/powerpoint/2010/main" val="6169067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F2153DD3-C27C-457D-ADDD-066D01CB95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2990" y="212020"/>
            <a:ext cx="10650801" cy="1356360"/>
          </a:xfrm>
        </p:spPr>
        <p:txBody>
          <a:bodyPr rtlCol="0">
            <a:normAutofit/>
          </a:bodyPr>
          <a:lstStyle/>
          <a:p>
            <a:pPr algn="ctr" rtl="0"/>
            <a:r>
              <a:rPr lang="it-IT" sz="3600" dirty="0">
                <a:latin typeface="Rockwell" panose="02060603020205020403" pitchFamily="18" charset="0"/>
              </a:rPr>
              <a:t>Fase 1 - Potenziamento degli apprendimento</a:t>
            </a:r>
            <a:br>
              <a:rPr lang="it-IT" sz="3600" dirty="0">
                <a:latin typeface="Rockwell" panose="02060603020205020403" pitchFamily="18" charset="0"/>
              </a:rPr>
            </a:br>
            <a:r>
              <a:rPr lang="it-IT" sz="3600" dirty="0">
                <a:latin typeface="Rockwell" panose="02060603020205020403" pitchFamily="18" charset="0"/>
              </a:rPr>
              <a:t>GIUGNO 2022</a:t>
            </a:r>
          </a:p>
        </p:txBody>
      </p:sp>
      <p:sp>
        <p:nvSpPr>
          <p:cNvPr id="8" name="Segnaposto contenuto 7">
            <a:extLst>
              <a:ext uri="{FF2B5EF4-FFF2-40B4-BE49-F238E27FC236}">
                <a16:creationId xmlns:a16="http://schemas.microsoft.com/office/drawing/2014/main" xmlns="" id="{A2849273-F4C6-489E-B963-BBEC74A3AE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1025" y="1565574"/>
            <a:ext cx="10933044" cy="4038600"/>
          </a:xfrm>
        </p:spPr>
        <p:txBody>
          <a:bodyPr>
            <a:normAutofit fontScale="25000" lnSpcReduction="20000"/>
          </a:bodyPr>
          <a:lstStyle/>
          <a:p>
            <a:pPr algn="l"/>
            <a:r>
              <a:rPr lang="it-IT" sz="6000" b="1" dirty="0">
                <a:latin typeface="Rockwell" panose="02060603020205020403" pitchFamily="18" charset="0"/>
              </a:rPr>
              <a:t>OBIETTIVO</a:t>
            </a:r>
            <a:r>
              <a:rPr lang="it-IT" sz="6000" dirty="0">
                <a:latin typeface="Rockwell" panose="02060603020205020403" pitchFamily="18" charset="0"/>
              </a:rPr>
              <a:t>: </a:t>
            </a:r>
            <a:r>
              <a:rPr lang="it-IT" sz="6000" dirty="0">
                <a:effectLst/>
                <a:latin typeface="Rockwell" panose="02060603020205020403" pitchFamily="18" charset="0"/>
                <a:ea typeface="Times New Roman" panose="02020603050405020304" pitchFamily="18" charset="0"/>
              </a:rPr>
              <a:t>rinforzo e al potenziamento  delle competenze disciplinari  e relazionali</a:t>
            </a:r>
            <a:endParaRPr lang="it-IT" sz="6000" dirty="0">
              <a:latin typeface="Rockwell" panose="02060603020205020403" pitchFamily="18" charset="0"/>
            </a:endParaRPr>
          </a:p>
          <a:p>
            <a:pPr>
              <a:lnSpc>
                <a:spcPct val="120000"/>
              </a:lnSpc>
              <a:spcAft>
                <a:spcPts val="1000"/>
              </a:spcAft>
            </a:pPr>
            <a:r>
              <a:rPr lang="it-IT" sz="6000" b="1" dirty="0">
                <a:effectLst/>
                <a:latin typeface="Rockwell" panose="020606030202050204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INTERVENTI DI RECUPERO E POTENZIAMENTO: </a:t>
            </a:r>
            <a:r>
              <a:rPr lang="it-IT" sz="6000" dirty="0">
                <a:effectLst/>
                <a:latin typeface="Rockwell" panose="020606030202050204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Attività di recupero degli apprendimenti formali con particolare riguardo all’ambito scientifico  attraverso modalità coinvolgenti di natura laboratoriale con percorsi  ad hoc di lettura condivisa, giochi matematici, esperienze di chimica e fisica:     </a:t>
            </a:r>
            <a:endParaRPr lang="it-IT" sz="6000" dirty="0">
              <a:latin typeface="Rockwell" panose="020606030202050204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45820" lvl="2" indent="-342900">
              <a:lnSpc>
                <a:spcPct val="115000"/>
              </a:lnSpc>
              <a:buFont typeface="Wingdings" panose="05000000000000000000" pitchFamily="2" charset="2"/>
              <a:buChar char=""/>
            </a:pPr>
            <a:r>
              <a:rPr lang="it-IT" sz="6000" dirty="0">
                <a:effectLst/>
                <a:latin typeface="Rockwell" panose="020606030202050204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Corsi </a:t>
            </a:r>
            <a:r>
              <a:rPr lang="it-IT" sz="6000" dirty="0" smtClean="0">
                <a:latin typeface="Rockwell" panose="020606030202050204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di recupero e potenziamento in</a:t>
            </a:r>
            <a:r>
              <a:rPr lang="it-IT" sz="6000" dirty="0" smtClean="0">
                <a:effectLst/>
                <a:latin typeface="Rockwell" panose="020606030202050204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6000" dirty="0" smtClean="0">
                <a:latin typeface="Rockwell" panose="020606030202050204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ambito scientifico</a:t>
            </a:r>
            <a:endParaRPr lang="it-IT" sz="6000" dirty="0">
              <a:effectLst/>
              <a:latin typeface="Rockwell" panose="020606030202050204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45820" lvl="2" indent="-342900">
              <a:lnSpc>
                <a:spcPct val="115000"/>
              </a:lnSpc>
              <a:buFont typeface="Wingdings" panose="05000000000000000000" pitchFamily="2" charset="2"/>
              <a:buChar char=""/>
            </a:pPr>
            <a:r>
              <a:rPr lang="it-IT" sz="6000" dirty="0">
                <a:effectLst/>
                <a:latin typeface="Rockwell" panose="020606030202050204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Sportello </a:t>
            </a:r>
            <a:r>
              <a:rPr lang="it-IT" sz="6000" dirty="0" smtClean="0">
                <a:effectLst/>
                <a:latin typeface="Rockwell" panose="020606030202050204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didattico ambito scientifico</a:t>
            </a:r>
            <a:endParaRPr lang="it-IT" sz="6000" dirty="0">
              <a:effectLst/>
              <a:latin typeface="Rockwell" panose="020606030202050204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45820" lvl="2" indent="-342900">
              <a:lnSpc>
                <a:spcPct val="115000"/>
              </a:lnSpc>
              <a:buFont typeface="Wingdings" panose="05000000000000000000" pitchFamily="2" charset="2"/>
              <a:buChar char=""/>
            </a:pPr>
            <a:r>
              <a:rPr lang="it-IT" sz="6000" dirty="0" smtClean="0">
                <a:effectLst/>
                <a:latin typeface="Rockwell" panose="020606030202050204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Corsi  di recupero e potenziamento in ambito linguistico-comunicativo</a:t>
            </a:r>
            <a:endParaRPr lang="it-IT" sz="6000" dirty="0">
              <a:effectLst/>
              <a:latin typeface="Rockwell" panose="020606030202050204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45820" lvl="2" indent="-342900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"/>
            </a:pPr>
            <a:r>
              <a:rPr lang="it-IT" sz="6000" dirty="0">
                <a:effectLst/>
                <a:latin typeface="Rockwell" panose="020606030202050204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Sportello </a:t>
            </a:r>
            <a:r>
              <a:rPr lang="it-IT" sz="6000" dirty="0" smtClean="0">
                <a:effectLst/>
                <a:latin typeface="Rockwell" panose="020606030202050204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didattico ambito linguistico-comunicativo</a:t>
            </a:r>
            <a:endParaRPr lang="it-IT" sz="6000" dirty="0">
              <a:latin typeface="Rockwell" panose="02060603020205020403" pitchFamily="18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845820" lvl="2" indent="-342900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"/>
            </a:pPr>
            <a:r>
              <a:rPr lang="it-IT" sz="6000" b="1" u="sng" dirty="0" smtClean="0">
                <a:effectLst/>
                <a:latin typeface="Rockwell" panose="020606030202050204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AZIONI </a:t>
            </a:r>
            <a:r>
              <a:rPr lang="it-IT" sz="6000" b="1" u="sng" dirty="0">
                <a:effectLst/>
                <a:latin typeface="Rockwell" panose="020606030202050204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DI VALORIZZAZIONE DELLA CULTURA E DELLE ARTI IN COLLEGAMENTO COL  TERRITORIO</a:t>
            </a:r>
            <a:endParaRPr lang="it-IT" sz="6000" dirty="0">
              <a:effectLst/>
              <a:latin typeface="Rockwell" panose="020606030202050204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45820" lvl="2" indent="-342900" algn="just">
              <a:lnSpc>
                <a:spcPct val="120000"/>
              </a:lnSpc>
              <a:buFont typeface="Wingdings" panose="05000000000000000000" pitchFamily="2" charset="2"/>
              <a:buChar char=""/>
            </a:pPr>
            <a:r>
              <a:rPr lang="it-IT" sz="6000" dirty="0">
                <a:effectLst/>
                <a:latin typeface="Rockwell" panose="020606030202050204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Azioni conclusive PON FSE 9707- Avviso 27.04.2021 di socializzazione e rendicontazione al territorio dei risultati </a:t>
            </a:r>
            <a:endParaRPr lang="it-IT" sz="6000" dirty="0">
              <a:effectLst/>
              <a:latin typeface="Rockwell" panose="020606030202050204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45820" lvl="2" indent="-342900">
              <a:lnSpc>
                <a:spcPct val="120000"/>
              </a:lnSpc>
              <a:buFont typeface="Wingdings" panose="05000000000000000000" pitchFamily="2" charset="2"/>
              <a:buChar char=""/>
            </a:pPr>
            <a:r>
              <a:rPr lang="it-IT" sz="6000" dirty="0">
                <a:effectLst/>
                <a:latin typeface="Rockwell" panose="020606030202050204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Cerimonia di premiazione “</a:t>
            </a:r>
            <a:r>
              <a:rPr lang="it-IT" sz="6000" dirty="0" err="1">
                <a:effectLst/>
                <a:latin typeface="Rockwell" panose="020606030202050204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Maths</a:t>
            </a:r>
            <a:r>
              <a:rPr lang="it-IT" sz="6000" dirty="0">
                <a:effectLst/>
                <a:latin typeface="Rockwell" panose="020606030202050204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 Challenge 2022”-   GIUGNO 2022  presso il Dipartimento di Economia, Management e Territorio (</a:t>
            </a:r>
            <a:r>
              <a:rPr lang="it-IT" sz="6000" dirty="0" err="1">
                <a:effectLst/>
                <a:latin typeface="Rockwell" panose="020606030202050204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DEMeT</a:t>
            </a:r>
            <a:r>
              <a:rPr lang="it-IT" sz="6000" dirty="0">
                <a:effectLst/>
                <a:latin typeface="Rockwell" panose="020606030202050204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)- Università degli Studi di Foggia</a:t>
            </a:r>
            <a:endParaRPr lang="it-IT" sz="6000" dirty="0">
              <a:effectLst/>
              <a:latin typeface="Rockwell" panose="020606030202050204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45820" lvl="2" indent="-342900">
              <a:lnSpc>
                <a:spcPct val="120000"/>
              </a:lnSpc>
              <a:spcAft>
                <a:spcPts val="1000"/>
              </a:spcAft>
              <a:buFont typeface="Wingdings" panose="05000000000000000000" pitchFamily="2" charset="2"/>
              <a:buChar char=""/>
            </a:pPr>
            <a:r>
              <a:rPr lang="it-IT" sz="6000" dirty="0">
                <a:effectLst/>
                <a:latin typeface="Rockwell" panose="020606030202050204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Conferenze, convegni, </a:t>
            </a:r>
            <a:r>
              <a:rPr lang="it-IT" sz="6000" dirty="0" smtClean="0">
                <a:effectLst/>
                <a:latin typeface="Rockwell" panose="020606030202050204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seminari in collaborazione con Ordini professionali, Università, Ricerca, Impresa</a:t>
            </a:r>
            <a:endParaRPr lang="it-IT" sz="6000" dirty="0">
              <a:effectLst/>
              <a:latin typeface="Rockwell" panose="020606030202050204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/>
            <a:endParaRPr lang="it-IT" sz="1600" b="0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pic>
        <p:nvPicPr>
          <p:cNvPr id="9" name="Elemento grafico 8" descr="Aula con riempimento a tinta unita">
            <a:extLst>
              <a:ext uri="{FF2B5EF4-FFF2-40B4-BE49-F238E27FC236}">
                <a16:creationId xmlns:a16="http://schemas.microsoft.com/office/drawing/2014/main" xmlns="" id="{6C2CC42C-AC8D-F993-5173-2AFAD3F2794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10883791" y="336620"/>
            <a:ext cx="914400" cy="914400"/>
          </a:xfrm>
          <a:prstGeom prst="rect">
            <a:avLst/>
          </a:prstGeom>
        </p:spPr>
      </p:pic>
      <p:pic>
        <p:nvPicPr>
          <p:cNvPr id="15" name="Elemento grafico 14" descr="Libri con riempimento a tinta unita">
            <a:extLst>
              <a:ext uri="{FF2B5EF4-FFF2-40B4-BE49-F238E27FC236}">
                <a16:creationId xmlns:a16="http://schemas.microsoft.com/office/drawing/2014/main" xmlns="" id="{3509663B-EAD3-3AFB-CDCE-94617714640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p:blipFill>
        <p:spPr>
          <a:xfrm>
            <a:off x="1009091" y="5676438"/>
            <a:ext cx="914400" cy="914400"/>
          </a:xfrm>
          <a:prstGeom prst="rect">
            <a:avLst/>
          </a:prstGeom>
        </p:spPr>
      </p:pic>
      <p:pic>
        <p:nvPicPr>
          <p:cNvPr id="18" name="Elemento grafico 17" descr="Atomo con riempimento a tinta unita">
            <a:extLst>
              <a:ext uri="{FF2B5EF4-FFF2-40B4-BE49-F238E27FC236}">
                <a16:creationId xmlns:a16="http://schemas.microsoft.com/office/drawing/2014/main" xmlns="" id="{CC8D3217-5C13-DA2F-8E53-A41B15DB5288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xmlns="" r:embed="rId8"/>
              </a:ext>
            </a:extLst>
          </a:blip>
          <a:stretch>
            <a:fillRect/>
          </a:stretch>
        </p:blipFill>
        <p:spPr>
          <a:xfrm>
            <a:off x="5207870" y="5638903"/>
            <a:ext cx="914400" cy="914400"/>
          </a:xfrm>
          <a:prstGeom prst="rect">
            <a:avLst/>
          </a:prstGeom>
        </p:spPr>
      </p:pic>
      <p:pic>
        <p:nvPicPr>
          <p:cNvPr id="20" name="Elemento grafico 19" descr="Calcolatrice con riempimento a tinta unita">
            <a:extLst>
              <a:ext uri="{FF2B5EF4-FFF2-40B4-BE49-F238E27FC236}">
                <a16:creationId xmlns:a16="http://schemas.microsoft.com/office/drawing/2014/main" xmlns="" id="{1A4E4480-D82F-606A-36F3-FE30E492C111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xmlns="" r:embed="rId10"/>
              </a:ext>
            </a:extLst>
          </a:blip>
          <a:stretch>
            <a:fillRect/>
          </a:stretch>
        </p:blipFill>
        <p:spPr>
          <a:xfrm>
            <a:off x="9863849" y="5676438"/>
            <a:ext cx="839331" cy="8393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40777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F2153DD3-C27C-457D-ADDD-066D01CB95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2990" y="212020"/>
            <a:ext cx="10650801" cy="1356360"/>
          </a:xfrm>
        </p:spPr>
        <p:txBody>
          <a:bodyPr rtlCol="0">
            <a:normAutofit/>
          </a:bodyPr>
          <a:lstStyle/>
          <a:p>
            <a:pPr algn="ctr" rtl="0"/>
            <a:r>
              <a:rPr lang="it-IT" sz="3600" dirty="0">
                <a:latin typeface="Rockwell" panose="02060603020205020403" pitchFamily="18" charset="0"/>
              </a:rPr>
              <a:t>Fase 2 - Rinforzo</a:t>
            </a:r>
            <a:br>
              <a:rPr lang="it-IT" sz="3600" dirty="0">
                <a:latin typeface="Rockwell" panose="02060603020205020403" pitchFamily="18" charset="0"/>
              </a:rPr>
            </a:br>
            <a:r>
              <a:rPr lang="it-IT" sz="3600" dirty="0" smtClean="0">
                <a:latin typeface="Rockwell" panose="02060603020205020403" pitchFamily="18" charset="0"/>
              </a:rPr>
              <a:t>LUGLIO </a:t>
            </a:r>
            <a:r>
              <a:rPr lang="it-IT" sz="3600" dirty="0">
                <a:latin typeface="Rockwell" panose="02060603020205020403" pitchFamily="18" charset="0"/>
              </a:rPr>
              <a:t>2022</a:t>
            </a:r>
          </a:p>
        </p:txBody>
      </p:sp>
      <p:sp>
        <p:nvSpPr>
          <p:cNvPr id="8" name="Segnaposto contenuto 7">
            <a:extLst>
              <a:ext uri="{FF2B5EF4-FFF2-40B4-BE49-F238E27FC236}">
                <a16:creationId xmlns:a16="http://schemas.microsoft.com/office/drawing/2014/main" xmlns="" id="{A2849273-F4C6-489E-B963-BBEC74A3AE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2736" y="1812942"/>
            <a:ext cx="11080143" cy="2969370"/>
          </a:xfrm>
        </p:spPr>
        <p:txBody>
          <a:bodyPr>
            <a:normAutofit fontScale="25000" lnSpcReduction="20000"/>
          </a:bodyPr>
          <a:lstStyle/>
          <a:p>
            <a:pPr algn="just"/>
            <a:r>
              <a:rPr lang="it-IT" sz="6400" b="1" dirty="0">
                <a:latin typeface="Rockwell" panose="02060603020205020403" pitchFamily="18" charset="0"/>
              </a:rPr>
              <a:t>OBIETTIVO</a:t>
            </a:r>
            <a:r>
              <a:rPr lang="it-IT" sz="6400" dirty="0">
                <a:latin typeface="Rockwell" panose="02060603020205020403" pitchFamily="18" charset="0"/>
              </a:rPr>
              <a:t>: </a:t>
            </a:r>
            <a:r>
              <a:rPr lang="it-IT" sz="5600" dirty="0">
                <a:effectLst/>
                <a:latin typeface="Rockwell" panose="02060603020205020403" pitchFamily="18" charset="0"/>
                <a:ea typeface="Times New Roman" panose="02020603050405020304" pitchFamily="18" charset="0"/>
              </a:rPr>
              <a:t>RINFORZO e potenziamento degli apprendimenti  e delle competenze disciplinari affiancate più intensamente da attività di aggregazione e socializzazione in modalità Campus (con attività legate a </a:t>
            </a:r>
            <a:r>
              <a:rPr lang="it-IT" sz="5600" i="1" dirty="0">
                <a:effectLst/>
                <a:latin typeface="Rockwell" panose="02060603020205020403" pitchFamily="18" charset="0"/>
                <a:ea typeface="Times New Roman" panose="02020603050405020304" pitchFamily="18" charset="0"/>
              </a:rPr>
              <a:t>Computing</a:t>
            </a:r>
            <a:r>
              <a:rPr lang="it-IT" sz="5600" dirty="0">
                <a:effectLst/>
                <a:latin typeface="Rockwell" panose="02060603020205020403" pitchFamily="18" charset="0"/>
                <a:ea typeface="Times New Roman" panose="02020603050405020304" pitchFamily="18" charset="0"/>
              </a:rPr>
              <a:t>, Arte, Musica, vita Pubblica, Sport). Ci saranno moduli e laboratori di educazione motoria e gioco didattico, canto, musica, arte, scrittura creativa, educazione alla cittadinanza, </a:t>
            </a:r>
            <a:r>
              <a:rPr lang="it-IT" sz="5600" i="1" dirty="0" err="1">
                <a:effectLst/>
                <a:latin typeface="Rockwell" panose="02060603020205020403" pitchFamily="18" charset="0"/>
                <a:ea typeface="Times New Roman" panose="02020603050405020304" pitchFamily="18" charset="0"/>
              </a:rPr>
              <a:t>debate</a:t>
            </a:r>
            <a:r>
              <a:rPr lang="it-IT" sz="5600" dirty="0">
                <a:effectLst/>
                <a:latin typeface="Rockwell" panose="02060603020205020403" pitchFamily="18" charset="0"/>
                <a:ea typeface="Times New Roman" panose="02020603050405020304" pitchFamily="18" charset="0"/>
              </a:rPr>
              <a:t>, educazione alla sostenibilità, educazione all’imprenditorialità, potenziamento della lingua italiana e della scrittura, potenziamento delle competenze scientifiche e digitali (</a:t>
            </a:r>
            <a:r>
              <a:rPr lang="it-IT" sz="5600" i="1" dirty="0" err="1">
                <a:effectLst/>
                <a:latin typeface="Rockwell" panose="02060603020205020403" pitchFamily="18" charset="0"/>
                <a:ea typeface="Times New Roman" panose="02020603050405020304" pitchFamily="18" charset="0"/>
              </a:rPr>
              <a:t>coding,media</a:t>
            </a:r>
            <a:r>
              <a:rPr lang="it-IT" sz="5600" i="1" dirty="0">
                <a:effectLst/>
                <a:latin typeface="Rockwell" panose="02060603020205020403" pitchFamily="18" charset="0"/>
                <a:ea typeface="Times New Roman" panose="02020603050405020304" pitchFamily="18" charset="0"/>
              </a:rPr>
              <a:t> </a:t>
            </a:r>
            <a:r>
              <a:rPr lang="it-IT" sz="5600" i="1" dirty="0" err="1">
                <a:effectLst/>
                <a:latin typeface="Rockwell" panose="02060603020205020403" pitchFamily="18" charset="0"/>
                <a:ea typeface="Times New Roman" panose="02020603050405020304" pitchFamily="18" charset="0"/>
              </a:rPr>
              <a:t>education</a:t>
            </a:r>
            <a:r>
              <a:rPr lang="it-IT" sz="5600" dirty="0">
                <a:effectLst/>
                <a:latin typeface="Rockwell" panose="02060603020205020403" pitchFamily="18" charset="0"/>
                <a:ea typeface="Times New Roman" panose="02020603050405020304" pitchFamily="18" charset="0"/>
              </a:rPr>
              <a:t>, robotica). Le attività potranno svolgersi in spazi aperti delle scuole e del territorio, teatri, cinema, musei, biblioteche, parchi e centri sportivi, con il coinvolgimento del terzo settore, di educatori ed esperti esterni.</a:t>
            </a:r>
            <a:endParaRPr lang="it-IT" sz="5600" dirty="0">
              <a:latin typeface="Rockwell" panose="02060603020205020403" pitchFamily="18" charset="0"/>
            </a:endParaRPr>
          </a:p>
          <a:p>
            <a:pPr>
              <a:lnSpc>
                <a:spcPct val="120000"/>
              </a:lnSpc>
              <a:spcAft>
                <a:spcPts val="1000"/>
              </a:spcAft>
            </a:pPr>
            <a:r>
              <a:rPr lang="it-IT" sz="6400" b="1" u="sng" dirty="0">
                <a:effectLst/>
                <a:latin typeface="Rockwell" panose="020606030202050204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INTERVENTI </a:t>
            </a:r>
            <a:r>
              <a:rPr lang="it-IT" sz="6400" b="1" dirty="0">
                <a:effectLst/>
                <a:latin typeface="Rockwell" panose="020606030202050204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6400" dirty="0">
                <a:effectLst/>
                <a:latin typeface="Rockwell" panose="020606030202050204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Prosecuzione delle attività di recupero e potenziamento dei contenuti disciplinari con particolare riguardo all’ambito scientifico mediante l’attivazione di:</a:t>
            </a:r>
            <a:endParaRPr lang="it-IT" sz="6400" dirty="0">
              <a:latin typeface="Rockwell" panose="020606030202050204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45820" lvl="2" indent="-342900">
              <a:lnSpc>
                <a:spcPct val="115000"/>
              </a:lnSpc>
              <a:buFont typeface="Wingdings" panose="05000000000000000000" pitchFamily="2" charset="2"/>
              <a:buChar char=""/>
            </a:pPr>
            <a:r>
              <a:rPr lang="it-IT" sz="6400" dirty="0">
                <a:effectLst/>
                <a:latin typeface="Rockwell" panose="020606030202050204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Corsi </a:t>
            </a:r>
            <a:r>
              <a:rPr lang="it-IT" sz="6400" dirty="0" smtClean="0">
                <a:latin typeface="Rockwell" panose="020606030202050204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di recupero e potenziamento</a:t>
            </a:r>
            <a:r>
              <a:rPr lang="it-IT" sz="6400" dirty="0" smtClean="0">
                <a:effectLst/>
                <a:latin typeface="Rockwell" panose="020606030202050204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  in ambito scientifico</a:t>
            </a:r>
            <a:endParaRPr lang="it-IT" sz="6400" dirty="0">
              <a:effectLst/>
              <a:latin typeface="Rockwell" panose="020606030202050204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45820" lvl="2" indent="-342900">
              <a:lnSpc>
                <a:spcPct val="115000"/>
              </a:lnSpc>
              <a:buFont typeface="Wingdings" panose="05000000000000000000" pitchFamily="2" charset="2"/>
              <a:buChar char=""/>
            </a:pPr>
            <a:r>
              <a:rPr lang="it-IT" sz="6400" dirty="0">
                <a:effectLst/>
                <a:latin typeface="Rockwell" panose="020606030202050204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Sportello </a:t>
            </a:r>
            <a:r>
              <a:rPr lang="it-IT" sz="6400" dirty="0" smtClean="0">
                <a:effectLst/>
                <a:latin typeface="Rockwell" panose="020606030202050204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didattico in ambito scientifico </a:t>
            </a:r>
            <a:endParaRPr lang="it-IT" sz="6400" dirty="0">
              <a:effectLst/>
              <a:latin typeface="Rockwell" panose="020606030202050204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45820" lvl="2" indent="-342900">
              <a:lnSpc>
                <a:spcPct val="115000"/>
              </a:lnSpc>
              <a:buFont typeface="Wingdings" panose="05000000000000000000" pitchFamily="2" charset="2"/>
              <a:buChar char=""/>
            </a:pPr>
            <a:r>
              <a:rPr lang="it-IT" sz="6400" dirty="0" smtClean="0">
                <a:effectLst/>
                <a:latin typeface="Rockwell" panose="020606030202050204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Corsi di recupero e potenziamento in ambito linguistico-comunicativo</a:t>
            </a:r>
            <a:endParaRPr lang="it-IT" sz="6400" dirty="0">
              <a:effectLst/>
              <a:latin typeface="Rockwell" panose="020606030202050204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45820" lvl="2" indent="-342900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"/>
            </a:pPr>
            <a:r>
              <a:rPr lang="it-IT" sz="6400" dirty="0">
                <a:effectLst/>
                <a:latin typeface="Rockwell" panose="020606030202050204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Sportello </a:t>
            </a:r>
            <a:r>
              <a:rPr lang="it-IT" sz="6400" dirty="0" smtClean="0">
                <a:effectLst/>
                <a:latin typeface="Rockwell" panose="020606030202050204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didattico in ambito linguistico-comunicativo</a:t>
            </a:r>
            <a:endParaRPr lang="it-IT" sz="6400" dirty="0">
              <a:effectLst/>
              <a:latin typeface="Rockwell" panose="020606030202050204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/>
            <a:endParaRPr lang="it-IT" sz="1600" b="0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pic>
        <p:nvPicPr>
          <p:cNvPr id="4" name="Elemento grafico 3" descr="Culturista con riempimento a tinta unita">
            <a:extLst>
              <a:ext uri="{FF2B5EF4-FFF2-40B4-BE49-F238E27FC236}">
                <a16:creationId xmlns:a16="http://schemas.microsoft.com/office/drawing/2014/main" xmlns="" id="{DCFBC9A8-FEA7-6FD0-8AC6-13798153052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9969391" y="433000"/>
            <a:ext cx="914400" cy="914400"/>
          </a:xfrm>
          <a:prstGeom prst="rect">
            <a:avLst/>
          </a:prstGeom>
        </p:spPr>
      </p:pic>
      <p:pic>
        <p:nvPicPr>
          <p:cNvPr id="6" name="Elemento grafico 5" descr="Racconto contorno">
            <a:extLst>
              <a:ext uri="{FF2B5EF4-FFF2-40B4-BE49-F238E27FC236}">
                <a16:creationId xmlns:a16="http://schemas.microsoft.com/office/drawing/2014/main" xmlns="" id="{51D201AB-A23F-427B-27D5-6E4F7E677B0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p:blipFill>
        <p:spPr>
          <a:xfrm>
            <a:off x="1013277" y="5186637"/>
            <a:ext cx="914400" cy="914400"/>
          </a:xfrm>
          <a:prstGeom prst="rect">
            <a:avLst/>
          </a:prstGeom>
        </p:spPr>
      </p:pic>
      <p:pic>
        <p:nvPicPr>
          <p:cNvPr id="10" name="Elemento grafico 9" descr="Microscopio con riempimento a tinta unita">
            <a:extLst>
              <a:ext uri="{FF2B5EF4-FFF2-40B4-BE49-F238E27FC236}">
                <a16:creationId xmlns:a16="http://schemas.microsoft.com/office/drawing/2014/main" xmlns="" id="{76605290-1D8D-6084-3C53-60E09B8114C3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xmlns="" r:embed="rId8"/>
              </a:ext>
            </a:extLst>
          </a:blip>
          <a:stretch>
            <a:fillRect/>
          </a:stretch>
        </p:blipFill>
        <p:spPr>
          <a:xfrm>
            <a:off x="5739384" y="5186637"/>
            <a:ext cx="914400" cy="914400"/>
          </a:xfrm>
          <a:prstGeom prst="rect">
            <a:avLst/>
          </a:prstGeom>
        </p:spPr>
      </p:pic>
      <p:pic>
        <p:nvPicPr>
          <p:cNvPr id="12" name="Elemento grafico 11" descr="Mappamondo contorno">
            <a:extLst>
              <a:ext uri="{FF2B5EF4-FFF2-40B4-BE49-F238E27FC236}">
                <a16:creationId xmlns:a16="http://schemas.microsoft.com/office/drawing/2014/main" xmlns="" id="{71B297D4-9CBA-721B-2721-47D917F22240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xmlns="" r:embed="rId10"/>
              </a:ext>
            </a:extLst>
          </a:blip>
          <a:stretch>
            <a:fillRect/>
          </a:stretch>
        </p:blipFill>
        <p:spPr>
          <a:xfrm>
            <a:off x="10081443" y="5186637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08100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F2153DD3-C27C-457D-ADDD-066D01CB95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2990" y="212020"/>
            <a:ext cx="10650801" cy="1356360"/>
          </a:xfrm>
        </p:spPr>
        <p:txBody>
          <a:bodyPr rtlCol="0">
            <a:normAutofit/>
          </a:bodyPr>
          <a:lstStyle/>
          <a:p>
            <a:pPr algn="ctr" rtl="0"/>
            <a:r>
              <a:rPr lang="it-IT" sz="3600" dirty="0">
                <a:latin typeface="Rockwell" panose="02060603020205020403" pitchFamily="18" charset="0"/>
              </a:rPr>
              <a:t>Fase 3 - Accoglienza</a:t>
            </a:r>
            <a:br>
              <a:rPr lang="it-IT" sz="3600" dirty="0">
                <a:latin typeface="Rockwell" panose="02060603020205020403" pitchFamily="18" charset="0"/>
              </a:rPr>
            </a:br>
            <a:r>
              <a:rPr lang="it-IT" sz="3600" dirty="0">
                <a:latin typeface="Rockwell" panose="02060603020205020403" pitchFamily="18" charset="0"/>
              </a:rPr>
              <a:t>SETTEMBRE </a:t>
            </a:r>
            <a:r>
              <a:rPr lang="it-IT" sz="3600" dirty="0" smtClean="0">
                <a:latin typeface="Rockwell" panose="02060603020205020403" pitchFamily="18" charset="0"/>
              </a:rPr>
              <a:t>– </a:t>
            </a:r>
            <a:r>
              <a:rPr lang="it-IT" sz="3600" dirty="0" err="1" smtClean="0">
                <a:latin typeface="Rockwell" panose="02060603020205020403" pitchFamily="18" charset="0"/>
              </a:rPr>
              <a:t>a.s</a:t>
            </a:r>
            <a:r>
              <a:rPr lang="it-IT" sz="3600" dirty="0" err="1">
                <a:latin typeface="Rockwell" panose="02060603020205020403" pitchFamily="18" charset="0"/>
              </a:rPr>
              <a:t>.</a:t>
            </a:r>
            <a:r>
              <a:rPr lang="it-IT" sz="3600" dirty="0">
                <a:latin typeface="Rockwell" panose="02060603020205020403" pitchFamily="18" charset="0"/>
              </a:rPr>
              <a:t> 22/23</a:t>
            </a:r>
          </a:p>
        </p:txBody>
      </p:sp>
      <p:sp>
        <p:nvSpPr>
          <p:cNvPr id="8" name="Segnaposto contenuto 7">
            <a:extLst>
              <a:ext uri="{FF2B5EF4-FFF2-40B4-BE49-F238E27FC236}">
                <a16:creationId xmlns:a16="http://schemas.microsoft.com/office/drawing/2014/main" xmlns="" id="{A2849273-F4C6-489E-B963-BBEC74A3AE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2736" y="1812942"/>
            <a:ext cx="11080143" cy="3719178"/>
          </a:xfrm>
        </p:spPr>
        <p:txBody>
          <a:bodyPr>
            <a:normAutofit fontScale="92500" lnSpcReduction="10000"/>
          </a:bodyPr>
          <a:lstStyle/>
          <a:p>
            <a:pPr algn="just">
              <a:lnSpc>
                <a:spcPct val="120000"/>
              </a:lnSpc>
            </a:pPr>
            <a:r>
              <a:rPr lang="it-IT" sz="1600" b="1" dirty="0">
                <a:latin typeface="Rockwell" panose="02060603020205020403" pitchFamily="18" charset="0"/>
              </a:rPr>
              <a:t>OBIETTIVO</a:t>
            </a:r>
            <a:r>
              <a:rPr lang="it-IT" sz="1600" dirty="0">
                <a:latin typeface="Rockwell" panose="02060603020205020403" pitchFamily="18" charset="0"/>
              </a:rPr>
              <a:t>: </a:t>
            </a:r>
            <a:r>
              <a:rPr lang="it-IT" sz="1600" dirty="0">
                <a:effectLst/>
                <a:latin typeface="Rockwell" panose="02060603020205020403" pitchFamily="18" charset="0"/>
                <a:ea typeface="Times New Roman" panose="02020603050405020304" pitchFamily="18" charset="0"/>
              </a:rPr>
              <a:t>avvio del prossimo anno scolastico. 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it-IT" sz="1600" b="1" u="sng" dirty="0">
                <a:effectLst/>
                <a:latin typeface="Rockwell" panose="020606030202050204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INTERVENTI:</a:t>
            </a:r>
            <a:r>
              <a:rPr lang="it-IT" sz="1600" b="1" dirty="0">
                <a:effectLst/>
                <a:latin typeface="Rockwell" panose="020606030202050204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1600" dirty="0">
                <a:effectLst/>
                <a:latin typeface="Rockwell" panose="02060603020205020403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Proseguiranno le attività di potenziamento delle competenze disciplinari  e relazionali con introduzione al nuovo anno. Particolare attenzione sarà riservata agli studenti del Liceo  Scientifico Quadriennale che saranno coinvolti in percorsi di  familiarizzazione con il gruppo dei  pari , in contesto scolastico, come avvio della prima annualità ( </a:t>
            </a:r>
            <a:r>
              <a:rPr lang="it-IT" sz="1600" dirty="0" err="1">
                <a:effectLst/>
                <a:latin typeface="Rockwell" panose="02060603020205020403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a.s.</a:t>
            </a:r>
            <a:r>
              <a:rPr lang="it-IT" sz="1600" dirty="0">
                <a:effectLst/>
                <a:latin typeface="Rockwell" panose="02060603020205020403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 2022/23). Si realizzeranno:</a:t>
            </a:r>
          </a:p>
          <a:p>
            <a:pPr marL="514350" lvl="1" indent="-285750">
              <a:lnSpc>
                <a:spcPct val="115000"/>
              </a:lnSpc>
              <a:buFont typeface="Wingdings" panose="05000000000000000000" pitchFamily="2" charset="2"/>
              <a:buChar char="Ø"/>
            </a:pPr>
            <a:r>
              <a:rPr lang="it-IT" sz="1600" dirty="0">
                <a:effectLst/>
                <a:latin typeface="Rockwell" panose="02060603020205020403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Azioni di coinvolgimento degli studenti della prima annualità del Liceo Scientifico  «</a:t>
            </a:r>
            <a:r>
              <a:rPr lang="it-IT" sz="1600" dirty="0">
                <a:latin typeface="Rockwell" panose="02060603020205020403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V. Vecchi»</a:t>
            </a:r>
            <a:endParaRPr lang="it-IT" sz="1600" dirty="0">
              <a:effectLst/>
              <a:latin typeface="Rockwell" panose="02060603020205020403" pitchFamily="18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514350" lvl="1" indent="-285750">
              <a:lnSpc>
                <a:spcPct val="115000"/>
              </a:lnSpc>
              <a:buFont typeface="Wingdings" panose="05000000000000000000" pitchFamily="2" charset="2"/>
              <a:buChar char="Ø"/>
            </a:pPr>
            <a:r>
              <a:rPr lang="it-IT" sz="1600" dirty="0">
                <a:effectLst/>
                <a:latin typeface="Rockwell" panose="02060603020205020403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Azioni conclusive PON FSE 9707</a:t>
            </a:r>
          </a:p>
          <a:p>
            <a:pPr marL="514350" lvl="1" indent="-285750">
              <a:lnSpc>
                <a:spcPct val="115000"/>
              </a:lnSpc>
              <a:buFont typeface="Wingdings" panose="05000000000000000000" pitchFamily="2" charset="2"/>
              <a:buChar char="Ø"/>
            </a:pPr>
            <a:r>
              <a:rPr lang="it-IT" sz="1600" dirty="0">
                <a:effectLst/>
                <a:latin typeface="Rockwell" panose="020606030202050204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Azioni di avvio PON FSE 33956</a:t>
            </a:r>
          </a:p>
          <a:p>
            <a:pPr marL="514350" lvl="1" indent="-285750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it-IT" sz="1600" dirty="0">
                <a:effectLst/>
                <a:latin typeface="Rockwell" panose="02060603020205020403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Cerimonia di inaugurazione dell’anno scolastico con personalità provenienti dall’ambito accademico, delle professioni e dell’impresa quali testimonial di civismo e </a:t>
            </a:r>
            <a:r>
              <a:rPr lang="it-IT" sz="1600" dirty="0" smtClean="0">
                <a:effectLst/>
                <a:latin typeface="Rockwell" panose="02060603020205020403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legalità</a:t>
            </a:r>
          </a:p>
          <a:p>
            <a:pPr marL="514350" lvl="1" indent="-285750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it-IT" sz="1600" dirty="0" smtClean="0">
                <a:latin typeface="Rockwell" panose="02060603020205020403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Dialoghi di Trani : </a:t>
            </a:r>
            <a:r>
              <a:rPr lang="it-IT" sz="1600" i="1" dirty="0" smtClean="0">
                <a:latin typeface="Rockwell" panose="02060603020205020403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Convivere (XXI edizione)- Festival del libro</a:t>
            </a:r>
            <a:endParaRPr lang="it-IT" sz="1600" dirty="0">
              <a:effectLst/>
              <a:latin typeface="Rockwell" panose="02060603020205020403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Aft>
                <a:spcPts val="1000"/>
              </a:spcAft>
            </a:pPr>
            <a:endParaRPr lang="it-IT" sz="1600" dirty="0">
              <a:effectLst/>
              <a:latin typeface="Rockwell" panose="020606030202050204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/>
            <a:endParaRPr lang="it-IT" sz="1600" b="0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pic>
        <p:nvPicPr>
          <p:cNvPr id="5" name="Elemento grafico 4" descr="Connessioni con riempimento a tinta unita">
            <a:extLst>
              <a:ext uri="{FF2B5EF4-FFF2-40B4-BE49-F238E27FC236}">
                <a16:creationId xmlns:a16="http://schemas.microsoft.com/office/drawing/2014/main" xmlns="" id="{B5E58C3A-3EBB-F73F-F2E3-D911197EA83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10283199" y="449636"/>
            <a:ext cx="1051046" cy="1051046"/>
          </a:xfrm>
          <a:prstGeom prst="rect">
            <a:avLst/>
          </a:prstGeom>
        </p:spPr>
      </p:pic>
      <p:pic>
        <p:nvPicPr>
          <p:cNvPr id="4" name="Elemento grafico 3" descr="Gruppo di persone con riempimento a tinta unita">
            <a:extLst>
              <a:ext uri="{FF2B5EF4-FFF2-40B4-BE49-F238E27FC236}">
                <a16:creationId xmlns:a16="http://schemas.microsoft.com/office/drawing/2014/main" xmlns="" id="{5DB7FC3F-30B6-4542-F83F-D2190A02307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p:blipFill>
        <p:spPr>
          <a:xfrm>
            <a:off x="1016000" y="5248362"/>
            <a:ext cx="1056640" cy="1056640"/>
          </a:xfrm>
          <a:prstGeom prst="rect">
            <a:avLst/>
          </a:prstGeom>
        </p:spPr>
      </p:pic>
      <p:pic>
        <p:nvPicPr>
          <p:cNvPr id="7" name="Elemento grafico 6" descr="Campana con riempimento a tinta unita">
            <a:extLst>
              <a:ext uri="{FF2B5EF4-FFF2-40B4-BE49-F238E27FC236}">
                <a16:creationId xmlns:a16="http://schemas.microsoft.com/office/drawing/2014/main" xmlns="" id="{CB7D7E50-1B4F-90F1-2071-AEB4A9265FB2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xmlns="" r:embed="rId8"/>
              </a:ext>
            </a:extLst>
          </a:blip>
          <a:stretch>
            <a:fillRect/>
          </a:stretch>
        </p:blipFill>
        <p:spPr>
          <a:xfrm>
            <a:off x="4167421" y="5365563"/>
            <a:ext cx="914400" cy="914400"/>
          </a:xfrm>
          <a:prstGeom prst="rect">
            <a:avLst/>
          </a:prstGeom>
        </p:spPr>
      </p:pic>
      <p:pic>
        <p:nvPicPr>
          <p:cNvPr id="10" name="Elemento grafico 9" descr="Zaino con riempimento a tinta unita">
            <a:extLst>
              <a:ext uri="{FF2B5EF4-FFF2-40B4-BE49-F238E27FC236}">
                <a16:creationId xmlns:a16="http://schemas.microsoft.com/office/drawing/2014/main" xmlns="" id="{75EC5F6A-E470-92AB-76A8-226DF724B3C9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xmlns="" r:embed="rId10"/>
              </a:ext>
            </a:extLst>
          </a:blip>
          <a:stretch>
            <a:fillRect/>
          </a:stretch>
        </p:blipFill>
        <p:spPr>
          <a:xfrm>
            <a:off x="7352964" y="5317143"/>
            <a:ext cx="914400" cy="914400"/>
          </a:xfrm>
          <a:prstGeom prst="rect">
            <a:avLst/>
          </a:prstGeom>
        </p:spPr>
      </p:pic>
      <p:pic>
        <p:nvPicPr>
          <p:cNvPr id="12" name="Elemento grafico 11" descr="Recensione cliente con riempimento a tinta unita">
            <a:extLst>
              <a:ext uri="{FF2B5EF4-FFF2-40B4-BE49-F238E27FC236}">
                <a16:creationId xmlns:a16="http://schemas.microsoft.com/office/drawing/2014/main" xmlns="" id="{3B4AE638-8E3C-84B3-03E4-A5E32A58DB4D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96DAC541-7B7A-43D3-8B79-37D633B846F1}">
                <asvg:svgBlip xmlns:asvg="http://schemas.microsoft.com/office/drawing/2016/SVG/main" xmlns="" r:embed="rId12"/>
              </a:ext>
            </a:extLst>
          </a:blip>
          <a:stretch>
            <a:fillRect/>
          </a:stretch>
        </p:blipFill>
        <p:spPr>
          <a:xfrm>
            <a:off x="10261600" y="5306983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4842031"/>
      </p:ext>
    </p:extLst>
  </p:cSld>
  <p:clrMapOvr>
    <a:masterClrMapping/>
  </p:clrMapOvr>
</p:sld>
</file>

<file path=ppt/theme/theme1.xml><?xml version="1.0" encoding="utf-8"?>
<a:theme xmlns:a="http://schemas.openxmlformats.org/drawingml/2006/main" name="Base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Basis">
      <a:maj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_30450639_TF55885775.potx" id="{258C8059-1307-4EA4-B86D-DADE16645089}" vid="{F1B16AE6-A90C-46C4-897C-741A8C032CD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Compiti dello studentecompiti del docente</Template>
  <TotalTime>797</TotalTime>
  <Words>355</Words>
  <Application>Microsoft Office PowerPoint</Application>
  <PresentationFormat>Personalizzato</PresentationFormat>
  <Paragraphs>35</Paragraphs>
  <Slides>4</Slides>
  <Notes>4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5" baseType="lpstr">
      <vt:lpstr>Base</vt:lpstr>
      <vt:lpstr>PIANO ESTATE 2022</vt:lpstr>
      <vt:lpstr>Fase 1 - Potenziamento degli apprendimento GIUGNO 2022</vt:lpstr>
      <vt:lpstr>Fase 2 - Rinforzo LUGLIO 2022</vt:lpstr>
      <vt:lpstr>Fase 3 - Accoglienza SETTEMBRE – a.s. 22/23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Avviso pubblico «Apprendimento e socialità» prot. n. 9707 del 27.04.2021</dc:title>
  <dc:creator>Francesco Spadavecchia</dc:creator>
  <cp:lastModifiedBy>Utente03</cp:lastModifiedBy>
  <cp:revision>25</cp:revision>
  <cp:lastPrinted>2022-05-30T07:42:07Z</cp:lastPrinted>
  <dcterms:created xsi:type="dcterms:W3CDTF">2021-05-16T16:13:10Z</dcterms:created>
  <dcterms:modified xsi:type="dcterms:W3CDTF">2022-06-04T06:22:21Z</dcterms:modified>
</cp:coreProperties>
</file>