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6" r:id="rId5"/>
    <p:sldMasterId id="2147483700" r:id="rId6"/>
    <p:sldMasterId id="2147483704" r:id="rId7"/>
    <p:sldMasterId id="2147483708" r:id="rId8"/>
  </p:sldMasterIdLst>
  <p:notesMasterIdLst>
    <p:notesMasterId r:id="rId41"/>
  </p:notesMasterIdLst>
  <p:handoutMasterIdLst>
    <p:handoutMasterId r:id="rId42"/>
  </p:handoutMasterIdLst>
  <p:sldIdLst>
    <p:sldId id="2014" r:id="rId9"/>
    <p:sldId id="2016" r:id="rId10"/>
    <p:sldId id="2031" r:id="rId11"/>
    <p:sldId id="2010" r:id="rId12"/>
    <p:sldId id="2012" r:id="rId13"/>
    <p:sldId id="2053" r:id="rId14"/>
    <p:sldId id="2043" r:id="rId15"/>
    <p:sldId id="1956" r:id="rId16"/>
    <p:sldId id="2044" r:id="rId17"/>
    <p:sldId id="2034" r:id="rId18"/>
    <p:sldId id="1968" r:id="rId19"/>
    <p:sldId id="2032" r:id="rId20"/>
    <p:sldId id="2045" r:id="rId21"/>
    <p:sldId id="2047" r:id="rId22"/>
    <p:sldId id="2048" r:id="rId23"/>
    <p:sldId id="2049" r:id="rId24"/>
    <p:sldId id="2033" r:id="rId25"/>
    <p:sldId id="1973" r:id="rId26"/>
    <p:sldId id="1963" r:id="rId27"/>
    <p:sldId id="2021" r:id="rId28"/>
    <p:sldId id="2134804416" r:id="rId29"/>
    <p:sldId id="2134804417" r:id="rId30"/>
    <p:sldId id="2052" r:id="rId31"/>
    <p:sldId id="2024" r:id="rId32"/>
    <p:sldId id="2023" r:id="rId33"/>
    <p:sldId id="2039" r:id="rId34"/>
    <p:sldId id="2040" r:id="rId35"/>
    <p:sldId id="2051" r:id="rId36"/>
    <p:sldId id="2042" r:id="rId37"/>
    <p:sldId id="2134804418" r:id="rId38"/>
    <p:sldId id="2028" r:id="rId39"/>
    <p:sldId id="21348044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xmlns="" userId="Andrian Kurniawan" providerId="None"/>
      </p:ext>
    </p:extLst>
  </p:cmAuthor>
  <p:cmAuthor id="2" name="Monica Logozzo" initials="ML" lastIdx="12" clrIdx="1">
    <p:extLst>
      <p:ext uri="{19B8F6BF-5375-455C-9EA6-DF929625EA0E}">
        <p15:presenceInfo xmlns:p15="http://schemas.microsoft.com/office/powerpoint/2012/main" xmlns="" userId="da3293c313b853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0EC"/>
    <a:srgbClr val="DEEBF7"/>
    <a:srgbClr val="FFFBF1"/>
    <a:srgbClr val="0083B8"/>
    <a:srgbClr val="F2B02E"/>
    <a:srgbClr val="FFF8FA"/>
    <a:srgbClr val="AE2C49"/>
    <a:srgbClr val="F9FFF2"/>
    <a:srgbClr val="91B64C"/>
    <a:srgbClr val="E18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5122" autoAdjust="0"/>
  </p:normalViewPr>
  <p:slideViewPr>
    <p:cSldViewPr snapToGrid="0">
      <p:cViewPr>
        <p:scale>
          <a:sx n="94" d="100"/>
          <a:sy n="94" d="100"/>
        </p:scale>
        <p:origin x="-96" y="-84"/>
      </p:cViewPr>
      <p:guideLst>
        <p:guide orient="horz" pos="2183"/>
        <p:guide orient="horz" pos="346"/>
        <p:guide orient="horz" pos="3974"/>
        <p:guide pos="7310"/>
        <p:guide pos="37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4/9/2021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4/9/2021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21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57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70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39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368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50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83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30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2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45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735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35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4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38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74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87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00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357F59B-3429-46C1-BE3F-D61C928F52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68" y="271092"/>
            <a:ext cx="3034959" cy="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xmlns="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xmlns="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Graphic 3">
            <a:extLst>
              <a:ext uri="{FF2B5EF4-FFF2-40B4-BE49-F238E27FC236}">
                <a16:creationId xmlns:a16="http://schemas.microsoft.com/office/drawing/2014/main" xmlns="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724E0394-1FB6-4198-8100-44F73B3228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84" y="259205"/>
            <a:ext cx="96972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xmlns="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xmlns="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xmlns="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2.xml"/><Relationship Id="rId5" Type="http://schemas.openxmlformats.org/officeDocument/2006/relationships/vmlDrawing" Target="../drawings/vmlDrawing2.v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3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ags" Target="../tags/tag4.xml"/><Relationship Id="rId5" Type="http://schemas.openxmlformats.org/officeDocument/2006/relationships/vmlDrawing" Target="../drawings/vmlDrawing4.v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5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28009493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iapositiva think-cell" r:id="rId7" imgW="270" imgH="270" progId="TCLayout.ActiveDocument.1">
                  <p:embed/>
                </p:oleObj>
              </mc:Choice>
              <mc:Fallback>
                <p:oleObj name="Diapositiva think-cell" r:id="rId7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97129148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iapositiva think-cell" r:id="rId7" imgW="270" imgH="270" progId="TCLayout.ActiveDocument.1">
                  <p:embed/>
                </p:oleObj>
              </mc:Choice>
              <mc:Fallback>
                <p:oleObj name="Diapositiva think-cell" r:id="rId7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7833995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iapositiva think-cell" r:id="rId7" imgW="270" imgH="270" progId="TCLayout.ActiveDocument.1">
                  <p:embed/>
                </p:oleObj>
              </mc:Choice>
              <mc:Fallback>
                <p:oleObj name="Diapositiva think-cell" r:id="rId7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338122877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iapositiva think-cell" r:id="rId7" imgW="270" imgH="270" progId="TCLayout.ActiveDocument.1">
                  <p:embed/>
                </p:oleObj>
              </mc:Choice>
              <mc:Fallback>
                <p:oleObj name="Diapositiva think-cell" r:id="rId7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43969939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iapositiva think-cell" r:id="rId7" imgW="270" imgH="270" progId="TCLayout.ActiveDocument.1">
                  <p:embed/>
                </p:oleObj>
              </mc:Choice>
              <mc:Fallback>
                <p:oleObj name="Diapositiva think-cell" r:id="rId7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9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38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0.png"/><Relationship Id="rId18" Type="http://schemas.openxmlformats.org/officeDocument/2006/relationships/image" Target="../media/image71.svg"/><Relationship Id="rId3" Type="http://schemas.openxmlformats.org/officeDocument/2006/relationships/image" Target="../media/image55.png"/><Relationship Id="rId21" Type="http://schemas.openxmlformats.org/officeDocument/2006/relationships/image" Target="../media/image64.png"/><Relationship Id="rId7" Type="http://schemas.openxmlformats.org/officeDocument/2006/relationships/image" Target="../media/image57.png"/><Relationship Id="rId12" Type="http://schemas.openxmlformats.org/officeDocument/2006/relationships/image" Target="../media/image65.sv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61.png"/><Relationship Id="rId10" Type="http://schemas.openxmlformats.org/officeDocument/2006/relationships/image" Target="../media/image12.png"/><Relationship Id="rId19" Type="http://schemas.openxmlformats.org/officeDocument/2006/relationships/image" Target="../media/image63.png"/><Relationship Id="rId4" Type="http://schemas.openxmlformats.org/officeDocument/2006/relationships/image" Target="../media/image59.svg"/><Relationship Id="rId9" Type="http://schemas.openxmlformats.org/officeDocument/2006/relationships/image" Target="../media/image58.png"/><Relationship Id="rId14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FD52B4F-9A6A-42D8-8E19-E6F791913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Curriculum dello studente</a:t>
            </a:r>
          </a:p>
        </p:txBody>
      </p:sp>
    </p:spTree>
    <p:extLst>
      <p:ext uri="{BB962C8B-B14F-4D97-AF65-F5344CB8AC3E}">
        <p14:creationId xmlns:p14="http://schemas.microsoft.com/office/powerpoint/2010/main" val="118384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 riferimenti normativi</a:t>
            </a:r>
            <a:endParaRPr lang="it-I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3FF493C-4A9C-4474-A1B1-B7483BA3D312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343" y="4064712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Decreto ministeriale 6 agosto 2020, n. 88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4587" y="3810631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Adozione del modello del Curriculum dello studente (allegato al decreto). Introduzione del Curriculum a partire </a:t>
            </a:r>
            <a:r>
              <a:rPr lang="it-IT" sz="1400" i="1" dirty="0" err="1"/>
              <a:t>dall’a.s.</a:t>
            </a:r>
            <a:r>
              <a:rPr lang="it-IT" sz="1400" i="1" dirty="0"/>
              <a:t> 2020/21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0343" y="2792594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D. </a:t>
            </a:r>
            <a:r>
              <a:rPr lang="it-IT" b="1" dirty="0" err="1"/>
              <a:t>lgs</a:t>
            </a:r>
            <a:r>
              <a:rPr lang="it-IT" b="1" dirty="0"/>
              <a:t>. 13 aprile 2017, n. 62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4587" y="2538513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Inserimento del Curriculum dello studente come allegato al Diploma dell’esame di Stato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343" y="1520476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Legge 13 luglio 2015, n. 107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587" y="1266395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Istituzione del Curriculum dello studente come strumento che individua il profilo dello studente e ne raccoglie tutti  i  dati  utili,  anche  ai  fini dell’orientamento e dell’accesso al mondo del lavoro. Prevista inoltre l’associazione a un’identità digitale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3FF493C-4A9C-4474-A1B1-B7483BA3D312}"/>
              </a:ext>
            </a:extLst>
          </p:cNvPr>
          <p:cNvSpPr/>
          <p:nvPr/>
        </p:nvSpPr>
        <p:spPr>
          <a:xfrm>
            <a:off x="631775" y="3900631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3FF493C-4A9C-4474-A1B1-B7483BA3D312}"/>
              </a:ext>
            </a:extLst>
          </p:cNvPr>
          <p:cNvSpPr/>
          <p:nvPr/>
        </p:nvSpPr>
        <p:spPr>
          <a:xfrm>
            <a:off x="631775" y="2628513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FF8876E-4029-44DD-AF74-32D146493D8C}"/>
              </a:ext>
            </a:extLst>
          </p:cNvPr>
          <p:cNvSpPr/>
          <p:nvPr/>
        </p:nvSpPr>
        <p:spPr>
          <a:xfrm>
            <a:off x="631775" y="1349090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93FF493C-4A9C-4474-A1B1-B7483BA3D312}"/>
              </a:ext>
            </a:extLst>
          </p:cNvPr>
          <p:cNvSpPr/>
          <p:nvPr/>
        </p:nvSpPr>
        <p:spPr>
          <a:xfrm>
            <a:off x="631775" y="5172748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0343" y="5336829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Ordinanza 3 marzo 2021, n. 53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4587" y="5082748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Svolgimento dell’esame di Stato del secondo ciclo di istruzione per </a:t>
            </a:r>
            <a:r>
              <a:rPr lang="it-IT" sz="1400" i="1" dirty="0" err="1"/>
              <a:t>l’a.s.</a:t>
            </a:r>
            <a:r>
              <a:rPr lang="it-IT" sz="1400" i="1" dirty="0"/>
              <a:t> 2020/21, con riferimento  anche al Curriculum dello studente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775" y="2323541"/>
            <a:ext cx="144000" cy="297666"/>
            <a:chOff x="1045775" y="2323541"/>
            <a:chExt cx="144000" cy="297666"/>
          </a:xfrm>
        </p:grpSpPr>
        <p:sp>
          <p:nvSpPr>
            <p:cNvPr id="10" name="Oval 9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5775" y="3601271"/>
            <a:ext cx="144000" cy="297666"/>
            <a:chOff x="1045775" y="2323541"/>
            <a:chExt cx="144000" cy="297666"/>
          </a:xfrm>
        </p:grpSpPr>
        <p:sp>
          <p:nvSpPr>
            <p:cNvPr id="59" name="Oval 58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45775" y="4868691"/>
            <a:ext cx="144000" cy="297666"/>
            <a:chOff x="1045775" y="2323541"/>
            <a:chExt cx="144000" cy="297666"/>
          </a:xfrm>
        </p:grpSpPr>
        <p:sp>
          <p:nvSpPr>
            <p:cNvPr id="62" name="Oval 61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09775" y="2590965"/>
            <a:ext cx="216000" cy="2349008"/>
            <a:chOff x="1895600" y="2590965"/>
            <a:chExt cx="216000" cy="2349008"/>
          </a:xfrm>
        </p:grpSpPr>
        <p:sp>
          <p:nvSpPr>
            <p:cNvPr id="11" name="Oval 10"/>
            <p:cNvSpPr/>
            <p:nvPr/>
          </p:nvSpPr>
          <p:spPr>
            <a:xfrm>
              <a:off x="1895600" y="289568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95600" y="259096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95600" y="320039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95600" y="350511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95600" y="380982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95600" y="4723973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95600" y="411454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895600" y="441925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Shape 3915">
            <a:extLst>
              <a:ext uri="{FF2B5EF4-FFF2-40B4-BE49-F238E27FC236}">
                <a16:creationId xmlns:a16="http://schemas.microsoft.com/office/drawing/2014/main" xmlns="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Gli sviluppi futuri secondo la normativa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60FBFB8-342E-4D99-8F6F-2510C8A720D8}"/>
              </a:ext>
            </a:extLst>
          </p:cNvPr>
          <p:cNvCxnSpPr/>
          <p:nvPr/>
        </p:nvCxnSpPr>
        <p:spPr>
          <a:xfrm>
            <a:off x="1883630" y="3147788"/>
            <a:ext cx="964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BD500C5-6197-4E7F-B1C8-6025FA5EEEF2}"/>
              </a:ext>
            </a:extLst>
          </p:cNvPr>
          <p:cNvCxnSpPr/>
          <p:nvPr/>
        </p:nvCxnSpPr>
        <p:spPr>
          <a:xfrm>
            <a:off x="3855820" y="4424900"/>
            <a:ext cx="76758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6281" y="1507695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Legge 107/2015, art. 1, comma 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«Il Portale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gestito dal Ministero dell'istruzione, dell'università e della ricerca, sentito il Garante per la protezione dei dati personali,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rende accessibili i dati del curriculum dello studente …»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775" y="1597695"/>
            <a:ext cx="972000" cy="972000"/>
            <a:chOff x="631775" y="1864395"/>
            <a:chExt cx="972000" cy="9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3FF493C-4A9C-4474-A1B1-B7483BA3D312}"/>
                </a:ext>
              </a:extLst>
            </p:cNvPr>
            <p:cNvSpPr/>
            <p:nvPr/>
          </p:nvSpPr>
          <p:spPr>
            <a:xfrm>
              <a:off x="631775" y="1864395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F3145056-A554-4AE9-8EFC-8D00EDAE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1975382"/>
              <a:ext cx="737316" cy="737316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2298472" y="1752959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AI DATI DEL CURRICULUM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6281" y="3062129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D.lgs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62/2017 art. 21, comma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«Al diploma è allegato il curriculum …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anche ai fini dell’orientamento e dell’accesso al mondo del lavoro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1775" y="3233989"/>
            <a:ext cx="972000" cy="972000"/>
            <a:chOff x="631775" y="3366698"/>
            <a:chExt cx="972000" cy="97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93FF493C-4A9C-4474-A1B1-B7483BA3D312}"/>
                </a:ext>
              </a:extLst>
            </p:cNvPr>
            <p:cNvSpPr/>
            <p:nvPr/>
          </p:nvSpPr>
          <p:spPr>
            <a:xfrm>
              <a:off x="631775" y="3366698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xmlns="" id="{06F257E5-8E6D-4D14-A6D9-BAA2F267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86" y="3494095"/>
              <a:ext cx="737316" cy="737316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2357427" y="3389253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AL MONDO DEL LAVORO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6281" y="4616564"/>
            <a:ext cx="5975350" cy="147943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Decreto del Ministro 6 agosto 2020, n. 88, comma 3</a:t>
            </a:r>
            <a:endParaRPr kumimoji="0" lang="it-IT" sz="16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«Con decreto del Ministro dell’Istruzione sono disposte eventuali modifiche e implementazioni dei modelli di cui agli articoli 1 e 2, anche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considerazione dell’adozione del regolamento di cui all’articolo 1, comma 28, della legge n. 107 del 2015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con riferimento all’attuazione di quanto previsto all’articolo 1 comma 138 della predetta legge»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775" y="4870282"/>
            <a:ext cx="972000" cy="972000"/>
            <a:chOff x="631775" y="4869001"/>
            <a:chExt cx="972000" cy="97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3FF493C-4A9C-4474-A1B1-B7483BA3D312}"/>
                </a:ext>
              </a:extLst>
            </p:cNvPr>
            <p:cNvSpPr/>
            <p:nvPr/>
          </p:nvSpPr>
          <p:spPr>
            <a:xfrm>
              <a:off x="631775" y="4869001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xmlns="" id="{56AFD9E5-8358-478B-82B3-A02FD05E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4986343"/>
              <a:ext cx="737316" cy="73731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2357427" y="5025546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PROFILO DELLO STUDENTE E IDENTITÀ DIGITALE</a:t>
            </a:r>
          </a:p>
        </p:txBody>
      </p:sp>
    </p:spTree>
    <p:extLst>
      <p:ext uri="{BB962C8B-B14F-4D97-AF65-F5344CB8AC3E}">
        <p14:creationId xmlns:p14="http://schemas.microsoft.com/office/powerpoint/2010/main" val="285557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395477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33" y="522222"/>
            <a:ext cx="10254886" cy="1325563"/>
          </a:xfrm>
        </p:spPr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scuole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xmlns="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xmlns="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xmlns="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xmlns="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xmlns="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xmlns="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xmlns="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xmlns="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xmlns="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xmlns="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xmlns="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B7B61-FE12-4C6E-9458-C6B52D5F7849}"/>
              </a:ext>
            </a:extLst>
          </p:cNvPr>
          <p:cNvSpPr/>
          <p:nvPr/>
        </p:nvSpPr>
        <p:spPr>
          <a:xfrm>
            <a:off x="2514518" y="3225652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6383DCF-04E4-41C8-9FCF-58F0B5F67CEA}"/>
              </a:ext>
            </a:extLst>
          </p:cNvPr>
          <p:cNvSpPr/>
          <p:nvPr/>
        </p:nvSpPr>
        <p:spPr>
          <a:xfrm>
            <a:off x="6284247" y="3149980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B2ED1F81-56C1-4C72-9B48-DBE374B14637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6877D9B-9638-445A-924C-79F722CACA8E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5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gli studenti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xmlns="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xmlns="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xmlns="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xmlns="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xmlns="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xmlns="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xmlns="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xmlns="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xmlns="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xmlns="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xmlns="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6383DCF-04E4-41C8-9FCF-58F0B5F67CEA}"/>
              </a:ext>
            </a:extLst>
          </p:cNvPr>
          <p:cNvSpPr/>
          <p:nvPr/>
        </p:nvSpPr>
        <p:spPr>
          <a:xfrm>
            <a:off x="4492494" y="3149980"/>
            <a:ext cx="5517359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commissioni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xmlns="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xmlns="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xmlns="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xmlns="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xmlns="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xmlns="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xmlns="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xmlns="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xmlns="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xmlns="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xmlns="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xmlns="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xmlns="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xmlns="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xmlns="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F6383DCF-04E4-41C8-9FCF-58F0B5F67CEA}"/>
              </a:ext>
            </a:extLst>
          </p:cNvPr>
          <p:cNvSpPr/>
          <p:nvPr/>
        </p:nvSpPr>
        <p:spPr>
          <a:xfrm>
            <a:off x="4492495" y="3149980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xmlns="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90F5DC8F-8190-455A-A201-D065BCDDE6EC}"/>
              </a:ext>
            </a:extLst>
          </p:cNvPr>
          <p:cNvSpPr/>
          <p:nvPr/>
        </p:nvSpPr>
        <p:spPr>
          <a:xfrm>
            <a:off x="8277674" y="3200978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74B50975-6D3D-407B-912B-C8A5951DE49A}"/>
              </a:ext>
            </a:extLst>
          </p:cNvPr>
          <p:cNvSpPr/>
          <p:nvPr/>
        </p:nvSpPr>
        <p:spPr>
          <a:xfrm>
            <a:off x="2499273" y="3164117"/>
            <a:ext cx="1903873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81D497F9-1CF1-4407-987D-4BA1924E4318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4A14F839-CEBD-4DD7-B41E-1D98F09D62FB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F3848D-F3E5-4215-9CB2-31A8B219F835}"/>
              </a:ext>
            </a:extLst>
          </p:cNvPr>
          <p:cNvSpPr/>
          <p:nvPr/>
        </p:nvSpPr>
        <p:spPr>
          <a:xfrm>
            <a:off x="1775638" y="1626784"/>
            <a:ext cx="9533860" cy="4444409"/>
          </a:xfrm>
          <a:prstGeom prst="rect">
            <a:avLst/>
          </a:prstGeom>
          <a:solidFill>
            <a:srgbClr val="B7E0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2289A1-C2F2-4757-83DA-8BAE80A1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Candidati esterni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7C5BB9-3C22-41E4-8B90-2BB189A767E3}"/>
              </a:ext>
            </a:extLst>
          </p:cNvPr>
          <p:cNvSpPr/>
          <p:nvPr/>
        </p:nvSpPr>
        <p:spPr>
          <a:xfrm>
            <a:off x="3029106" y="1714730"/>
            <a:ext cx="8186290" cy="42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 </a:t>
            </a:r>
            <a:r>
              <a:rPr lang="it-IT" sz="1600" b="1" dirty="0"/>
              <a:t>candidati esterni procedono con la compilazione del </a:t>
            </a:r>
            <a:r>
              <a:rPr lang="it-IT" sz="1600" b="1" i="1" dirty="0"/>
              <a:t>Curriculum</a:t>
            </a:r>
            <a:r>
              <a:rPr lang="it-IT" sz="1600" b="1" dirty="0"/>
              <a:t> prima di sostenere l’esame preliminare: </a:t>
            </a:r>
            <a:r>
              <a:rPr lang="it-IT" sz="1600" dirty="0"/>
              <a:t>il Curriculum viene </a:t>
            </a:r>
            <a:r>
              <a:rPr lang="it-IT" sz="1600" b="1" dirty="0"/>
              <a:t>consolidato </a:t>
            </a:r>
            <a:r>
              <a:rPr lang="it-IT" sz="1600" dirty="0"/>
              <a:t>dalle segreterie </a:t>
            </a:r>
            <a:r>
              <a:rPr lang="it-IT" sz="1600" b="1" dirty="0"/>
              <a:t>solo in caso di ammissione all’esame.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In considerazione del particolare percorso scolastico seguito, che non permette in alcuni casi di ritrovare tutte le informazioni nel sistema informativo del Ministero, i </a:t>
            </a:r>
            <a:r>
              <a:rPr lang="it-IT" sz="1600" b="1" dirty="0"/>
              <a:t>candidati esterni trovano nella piattaforma delle sezioni aggiuntive rispetto ai candidati interni,</a:t>
            </a:r>
            <a:r>
              <a:rPr lang="it-IT" sz="1600" dirty="0"/>
              <a:t> per integrare le informazioni riguardanti: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qualifiche e diplomi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esperienze di apprendistato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mobilità studentesca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eventuali attività assimilabili ai </a:t>
            </a:r>
            <a:r>
              <a:rPr lang="it-IT" sz="1600" dirty="0" err="1"/>
              <a:t>PCTO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D04D70A-813A-475E-8EA2-FEEC90813B2E}"/>
              </a:ext>
            </a:extLst>
          </p:cNvPr>
          <p:cNvGrpSpPr/>
          <p:nvPr/>
        </p:nvGrpSpPr>
        <p:grpSpPr>
          <a:xfrm>
            <a:off x="631775" y="2860321"/>
            <a:ext cx="2063976" cy="2080034"/>
            <a:chOff x="2437214" y="2154982"/>
            <a:chExt cx="936000" cy="9435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E3844739-DB1F-4AEA-9DDC-63C8DBAB0BCD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149">
              <a:extLst>
                <a:ext uri="{FF2B5EF4-FFF2-40B4-BE49-F238E27FC236}">
                  <a16:creationId xmlns:a16="http://schemas.microsoft.com/office/drawing/2014/main" xmlns="" id="{088295CA-CFEA-400E-8292-2D268AE628B2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Donut 150">
              <a:extLst>
                <a:ext uri="{FF2B5EF4-FFF2-40B4-BE49-F238E27FC236}">
                  <a16:creationId xmlns:a16="http://schemas.microsoft.com/office/drawing/2014/main" xmlns="" id="{D7E3F61B-67D7-4915-8112-D0CD25E1BEA0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0011D810-6F27-48BB-BF5F-F40767C3B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4" y="3294284"/>
            <a:ext cx="1212108" cy="12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attori coinvolti,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24316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Il contesto di riferimento per l’a.s. 2020/21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474676" y="1347415"/>
            <a:ext cx="9827782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l’a.s. 2020/21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interessate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classi finali del percorso di studio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 V o IV per quadriennali)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xmlns="" id="{0E72F072-1449-4C29-9BE1-7DA24B27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5" y="1362975"/>
            <a:ext cx="575913" cy="5759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474676" y="2357443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L’impatto sul lavoro delle scuole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minimo: si tratta di consolidare la presenza di informazioni già precaricate a sistema con eventuali integrazioni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4B224B6-33B1-431E-9F21-EE7EFA96A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44" y="2412207"/>
            <a:ext cx="518569" cy="514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474675" y="3367471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prima istanza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l’utilizzo del Curriculum è finalizzato all’esame di Stato, in particolare è messo a disposizione della Commissione che ne tiene conto nello svolgimento dei colloqui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F93500A2-9195-4D7C-948A-DA701067F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3402384"/>
            <a:ext cx="556608" cy="556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474675" y="437749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è allegato al diploma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21 D.lgs. 62/2017 e Ordinanza 3 marzo 2021, n. 53)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E9E75521-2D6E-4BBE-8D66-D6182D846E29}"/>
              </a:ext>
            </a:extLst>
          </p:cNvPr>
          <p:cNvGrpSpPr/>
          <p:nvPr/>
        </p:nvGrpSpPr>
        <p:grpSpPr>
          <a:xfrm>
            <a:off x="673976" y="4415785"/>
            <a:ext cx="556608" cy="575913"/>
            <a:chOff x="873534" y="5159693"/>
            <a:chExt cx="833838" cy="934920"/>
          </a:xfrm>
        </p:grpSpPr>
        <p:pic>
          <p:nvPicPr>
            <p:cNvPr id="25" name="Picture 24" descr="A picture containing chart&#10;&#10;Description automatically generated">
              <a:extLst>
                <a:ext uri="{FF2B5EF4-FFF2-40B4-BE49-F238E27FC236}">
                  <a16:creationId xmlns:a16="http://schemas.microsoft.com/office/drawing/2014/main" xmlns="" id="{4C5D352A-26D9-4E1C-9082-9D786253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34" y="5159693"/>
              <a:ext cx="811213" cy="811214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xmlns="" id="{1112A7E7-CCBF-4F5B-917D-89984B0A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26" y="5604667"/>
              <a:ext cx="489946" cy="48994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5933533-15DF-4DAE-B641-42B1954F84D0}"/>
              </a:ext>
            </a:extLst>
          </p:cNvPr>
          <p:cNvSpPr/>
          <p:nvPr/>
        </p:nvSpPr>
        <p:spPr>
          <a:xfrm>
            <a:off x="1474675" y="531285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Successivamente saranno valutate eventuali evoluzioni future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(pubblicazione del Curriculum, dematerializzazione del diploma, identità digitale) come previsto dall’art 3, DM 6/08/2020, n. 88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E4E14B80-7563-4ED3-899B-B99DEA8A4F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8" y="5312923"/>
            <a:ext cx="614135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La popolazione interessata</a:t>
            </a:r>
            <a:br>
              <a:rPr lang="it-IT" dirty="0">
                <a:sym typeface="Dosis Light"/>
              </a:rPr>
            </a:br>
            <a:endParaRPr lang="it-IT" dirty="0">
              <a:sym typeface="Dosis Light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3362325" y="1668949"/>
            <a:ext cx="2160000" cy="720000"/>
          </a:xfrm>
          <a:prstGeom prst="round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SCUOLE</a:t>
            </a:r>
          </a:p>
        </p:txBody>
      </p:sp>
      <p:sp>
        <p:nvSpPr>
          <p:cNvPr id="7" name="Rounded Rectangle 16"/>
          <p:cNvSpPr/>
          <p:nvPr/>
        </p:nvSpPr>
        <p:spPr>
          <a:xfrm>
            <a:off x="3362325" y="2714340"/>
            <a:ext cx="2160000" cy="720000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COMMISSIONI</a:t>
            </a:r>
          </a:p>
        </p:txBody>
      </p:sp>
      <p:sp>
        <p:nvSpPr>
          <p:cNvPr id="8" name="Rounded Rectangle 18"/>
          <p:cNvSpPr/>
          <p:nvPr/>
        </p:nvSpPr>
        <p:spPr>
          <a:xfrm>
            <a:off x="3362325" y="3759731"/>
            <a:ext cx="2160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CLASSI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COINVOLTE</a:t>
            </a:r>
          </a:p>
        </p:txBody>
      </p:sp>
      <p:sp>
        <p:nvSpPr>
          <p:cNvPr id="9" name="Rounded Rectangle 19"/>
          <p:cNvSpPr/>
          <p:nvPr/>
        </p:nvSpPr>
        <p:spPr>
          <a:xfrm>
            <a:off x="3362325" y="4805121"/>
            <a:ext cx="2160000" cy="720000"/>
          </a:xfrm>
          <a:prstGeom prst="round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 STUDENTI</a:t>
            </a:r>
          </a:p>
        </p:txBody>
      </p:sp>
      <p:sp>
        <p:nvSpPr>
          <p:cNvPr id="10" name="TextBox 26"/>
          <p:cNvSpPr txBox="1"/>
          <p:nvPr/>
        </p:nvSpPr>
        <p:spPr>
          <a:xfrm>
            <a:off x="5990739" y="2714340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13.000 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5990739" y="375973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26.000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5990739" y="480512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500.000 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5990739" y="1668949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7.000 </a:t>
            </a:r>
          </a:p>
        </p:txBody>
      </p:sp>
      <p:pic>
        <p:nvPicPr>
          <p:cNvPr id="18" name="Picture 17" descr="A clock on a yellow building&#10;&#10;Description automatically generated">
            <a:extLst>
              <a:ext uri="{FF2B5EF4-FFF2-40B4-BE49-F238E27FC236}">
                <a16:creationId xmlns:a16="http://schemas.microsoft.com/office/drawing/2014/main" xmlns="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31" y="1544708"/>
            <a:ext cx="809009" cy="809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568" y="4592627"/>
            <a:ext cx="978901" cy="97890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F720A010-A5C2-492A-BFB3-EF26BA74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15" y="3574923"/>
            <a:ext cx="869536" cy="86953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xmlns="" id="{7A80D990-B401-4EAA-ABD0-014F06B8EC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1" y="2552407"/>
            <a:ext cx="912905" cy="9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 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16833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5" y="2291"/>
            <a:ext cx="10254886" cy="1325563"/>
          </a:xfrm>
        </p:spPr>
        <p:txBody>
          <a:bodyPr/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endParaRPr lang="it-IT" dirty="0">
              <a:sym typeface="Dosis Light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xmlns="" id="{6D732DEE-9AD3-42FA-A4AE-692135B07126}"/>
              </a:ext>
            </a:extLst>
          </p:cNvPr>
          <p:cNvPicPr/>
          <p:nvPr/>
        </p:nvPicPr>
        <p:blipFill rotWithShape="1">
          <a:blip r:embed="rId3"/>
          <a:srcRect t="12567" r="36919" b="40832"/>
          <a:stretch/>
        </p:blipFill>
        <p:spPr>
          <a:xfrm>
            <a:off x="1158859" y="1464860"/>
            <a:ext cx="9487588" cy="39282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xmlns="" id="{C451FEAD-5686-4C92-A4DA-113CF3EC3D7A}"/>
              </a:ext>
            </a:extLst>
          </p:cNvPr>
          <p:cNvSpPr/>
          <p:nvPr/>
        </p:nvSpPr>
        <p:spPr>
          <a:xfrm>
            <a:off x="2838893" y="1190848"/>
            <a:ext cx="2009554" cy="882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B7A3B3-3E02-43E4-8A7A-C25CE854DB51}"/>
              </a:ext>
            </a:extLst>
          </p:cNvPr>
          <p:cNvSpPr/>
          <p:nvPr/>
        </p:nvSpPr>
        <p:spPr>
          <a:xfrm>
            <a:off x="4437496" y="4177125"/>
            <a:ext cx="6329058" cy="1757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scuole accedono all’area dedicata al «Curriculum dello studente» nel SIDI per lo svolgimento delle attività di propria competenza: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Abilitazione docenti e studenti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Curriculum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(prima e dopo l’esame)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923F2F69-7767-46EF-A557-6A50624492E4}"/>
              </a:ext>
            </a:extLst>
          </p:cNvPr>
          <p:cNvSpPr/>
          <p:nvPr/>
        </p:nvSpPr>
        <p:spPr>
          <a:xfrm>
            <a:off x="1089242" y="2218843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xmlns="" id="{5196AECA-AD5C-448D-9586-C35B760E76C0}"/>
              </a:ext>
            </a:extLst>
          </p:cNvPr>
          <p:cNvSpPr/>
          <p:nvPr/>
        </p:nvSpPr>
        <p:spPr>
          <a:xfrm>
            <a:off x="1089241" y="2525177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xmlns="" id="{0CFF35F6-67FA-496D-A705-2474128693BD}"/>
              </a:ext>
            </a:extLst>
          </p:cNvPr>
          <p:cNvSpPr txBox="1">
            <a:spLocks/>
          </p:cNvSpPr>
          <p:nvPr/>
        </p:nvSpPr>
        <p:spPr>
          <a:xfrm>
            <a:off x="229623" y="-115759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xmlns="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354967" y="1182356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C8CF7CE-DE6A-485C-8AEC-CA1AD7562D21}"/>
              </a:ext>
            </a:extLst>
          </p:cNvPr>
          <p:cNvSpPr/>
          <p:nvPr/>
        </p:nvSpPr>
        <p:spPr>
          <a:xfrm>
            <a:off x="335295" y="1572287"/>
            <a:ext cx="1048083" cy="21109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xmlns="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90923" y="1755984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xmlns="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383378" y="2007820"/>
            <a:ext cx="2295144" cy="3198501"/>
          </a:xfrm>
          <a:prstGeom prst="rect">
            <a:avLst/>
          </a:prstGeom>
        </p:spPr>
      </p:pic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xmlns="" id="{460198E1-53CA-4108-981A-2C68841A854D}"/>
              </a:ext>
            </a:extLst>
          </p:cNvPr>
          <p:cNvSpPr/>
          <p:nvPr/>
        </p:nvSpPr>
        <p:spPr>
          <a:xfrm>
            <a:off x="1383378" y="3013281"/>
            <a:ext cx="2295144" cy="224442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2858E58-7AE8-4125-B840-88E28C82C4E2}"/>
              </a:ext>
            </a:extLst>
          </p:cNvPr>
          <p:cNvGrpSpPr/>
          <p:nvPr/>
        </p:nvGrpSpPr>
        <p:grpSpPr>
          <a:xfrm>
            <a:off x="6443399" y="5642458"/>
            <a:ext cx="5046482" cy="982888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xmlns="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xmlns="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xmlns="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È opportuna l’abilitazione dei docenti individuati come commissari d’esame e, tra essi, dei docenti di riferimento per accompagnare nella stesura dell’elaborato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xmlns="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xmlns="" id="{5506ECEB-CF7B-48C0-988B-82D0FBE19C3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993" y="2279383"/>
            <a:ext cx="6606516" cy="2958037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xmlns="" id="{73DE8C97-AE52-4E69-9CB4-D611839B52BB}"/>
              </a:ext>
            </a:extLst>
          </p:cNvPr>
          <p:cNvSpPr/>
          <p:nvPr/>
        </p:nvSpPr>
        <p:spPr>
          <a:xfrm>
            <a:off x="9363221" y="2804820"/>
            <a:ext cx="1121288" cy="208461"/>
          </a:xfrm>
          <a:prstGeom prst="roundRect">
            <a:avLst>
              <a:gd name="adj" fmla="val 45685"/>
            </a:avLst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xmlns="" id="{85C0FD22-E298-4BF3-94CB-B94ADAD9DDCF}"/>
              </a:ext>
            </a:extLst>
          </p:cNvPr>
          <p:cNvGrpSpPr/>
          <p:nvPr/>
        </p:nvGrpSpPr>
        <p:grpSpPr>
          <a:xfrm>
            <a:off x="6898587" y="1300799"/>
            <a:ext cx="4958118" cy="754066"/>
            <a:chOff x="4938087" y="5835138"/>
            <a:chExt cx="4958118" cy="754066"/>
          </a:xfrm>
        </p:grpSpPr>
        <p:sp>
          <p:nvSpPr>
            <p:cNvPr id="26" name="Rectangle: Rounded Corners 54">
              <a:extLst>
                <a:ext uri="{FF2B5EF4-FFF2-40B4-BE49-F238E27FC236}">
                  <a16:creationId xmlns:a16="http://schemas.microsoft.com/office/drawing/2014/main" xmlns="" id="{5C030442-DD5B-4B57-9156-C0422BA5776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xmlns="" id="{EA0BBA0F-6D57-4A6C-B712-C65153C79A3E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xmlns="" id="{4901BA4B-3088-4655-BFFC-5B359D7534B9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I docenti vengono abilitati tramite l’associazione alle classi di competenza per poter visualizzare il Curriculum dei loro studenti</a:t>
              </a:r>
            </a:p>
          </p:txBody>
        </p:sp>
        <p:pic>
          <p:nvPicPr>
            <p:cNvPr id="29" name="Graphic 57" descr="Magnifying glass">
              <a:extLst>
                <a:ext uri="{FF2B5EF4-FFF2-40B4-BE49-F238E27FC236}">
                  <a16:creationId xmlns:a16="http://schemas.microsoft.com/office/drawing/2014/main" xmlns="" id="{D531CC95-AB33-4C85-ABE6-2DF06FB1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1" name="Freeform 19">
            <a:extLst>
              <a:ext uri="{FF2B5EF4-FFF2-40B4-BE49-F238E27FC236}">
                <a16:creationId xmlns:a16="http://schemas.microsoft.com/office/drawing/2014/main" xmlns="" id="{93D0EEE2-9452-490A-84CF-F233C8C3DC5F}"/>
              </a:ext>
            </a:extLst>
          </p:cNvPr>
          <p:cNvSpPr>
            <a:spLocks noChangeAspect="1" noEditPoints="1"/>
          </p:cNvSpPr>
          <p:nvPr/>
        </p:nvSpPr>
        <p:spPr bwMode="auto">
          <a:xfrm rot="17231787" flipH="1" flipV="1">
            <a:off x="10391951" y="2224355"/>
            <a:ext cx="907433" cy="39242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4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>
            <a:extLst>
              <a:ext uri="{FF2B5EF4-FFF2-40B4-BE49-F238E27FC236}">
                <a16:creationId xmlns:a16="http://schemas.microsoft.com/office/drawing/2014/main" xmlns="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751098" y="1617052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C8CF7CE-DE6A-485C-8AEC-CA1AD7562D21}"/>
              </a:ext>
            </a:extLst>
          </p:cNvPr>
          <p:cNvSpPr/>
          <p:nvPr/>
        </p:nvSpPr>
        <p:spPr>
          <a:xfrm>
            <a:off x="662628" y="2005552"/>
            <a:ext cx="1119677" cy="21798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xmlns="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51444" y="2140238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xmlns="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782305" y="1929632"/>
            <a:ext cx="2295144" cy="3198501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xmlns="" id="{FC7D0ED7-F827-43F9-8C1D-9C3A6FDABC3B}"/>
              </a:ext>
            </a:extLst>
          </p:cNvPr>
          <p:cNvSpPr/>
          <p:nvPr/>
        </p:nvSpPr>
        <p:spPr>
          <a:xfrm>
            <a:off x="1782305" y="3199649"/>
            <a:ext cx="2295144" cy="22935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2858E58-7AE8-4125-B840-88E28C82C4E2}"/>
              </a:ext>
            </a:extLst>
          </p:cNvPr>
          <p:cNvGrpSpPr/>
          <p:nvPr/>
        </p:nvGrpSpPr>
        <p:grpSpPr>
          <a:xfrm>
            <a:off x="5810264" y="5805807"/>
            <a:ext cx="4958118" cy="754066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xmlns="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xmlns="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xmlns="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Gli studenti potranno accedere alla piattaforma del «Curriculum dello studente» </a:t>
              </a:r>
              <a:r>
                <a:rPr lang="it-IT" sz="1200" b="1" i="1" dirty="0">
                  <a:solidFill>
                    <a:prstClr val="black"/>
                  </a:solidFill>
                </a:rPr>
                <a:t>solo se correttamente abilitati dalla segreteria.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xmlns="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xmlns="" id="{E9726E99-8985-4548-BEC4-9F5433D8CD12}"/>
              </a:ext>
            </a:extLst>
          </p:cNvPr>
          <p:cNvGrpSpPr/>
          <p:nvPr/>
        </p:nvGrpSpPr>
        <p:grpSpPr>
          <a:xfrm>
            <a:off x="6482784" y="1099139"/>
            <a:ext cx="4958118" cy="754066"/>
            <a:chOff x="4938087" y="5835138"/>
            <a:chExt cx="4958118" cy="754066"/>
          </a:xfrm>
        </p:grpSpPr>
        <p:sp>
          <p:nvSpPr>
            <p:cNvPr id="19" name="Rectangle: Rounded Corners 54">
              <a:extLst>
                <a:ext uri="{FF2B5EF4-FFF2-40B4-BE49-F238E27FC236}">
                  <a16:creationId xmlns:a16="http://schemas.microsoft.com/office/drawing/2014/main" xmlns="" id="{ED0344F0-B82A-40D8-90B3-23728FD433E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xmlns="" id="{6EA2E644-384E-4813-92CB-0B533451C209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xmlns="" id="{A471422A-114C-45F9-BF73-793FEA7593BF}"/>
                </a:ext>
              </a:extLst>
            </p:cNvPr>
            <p:cNvSpPr/>
            <p:nvPr/>
          </p:nvSpPr>
          <p:spPr>
            <a:xfrm>
              <a:off x="5669319" y="5989203"/>
              <a:ext cx="3860062" cy="5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Per procedere all’abilitazione, </a:t>
              </a:r>
              <a:r>
                <a:rPr lang="it-IT" sz="1200" b="1" i="1" dirty="0">
                  <a:solidFill>
                    <a:prstClr val="black"/>
                  </a:solidFill>
                </a:rPr>
                <a:t>è necessario che lo studente abbia già effettuato la registrazione all’area riservata del Ministero dell’Istruzione</a:t>
              </a:r>
            </a:p>
          </p:txBody>
        </p:sp>
        <p:pic>
          <p:nvPicPr>
            <p:cNvPr id="22" name="Graphic 57" descr="Magnifying glass">
              <a:extLst>
                <a:ext uri="{FF2B5EF4-FFF2-40B4-BE49-F238E27FC236}">
                  <a16:creationId xmlns:a16="http://schemas.microsoft.com/office/drawing/2014/main" xmlns="" id="{A6B9B228-F8CB-47C2-AE97-3C565563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xmlns="" id="{C39482F5-B25E-4161-8535-F6F77005B0B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0891" y="2307151"/>
            <a:ext cx="8051037" cy="3099832"/>
          </a:xfrm>
          <a:prstGeom prst="rect">
            <a:avLst/>
          </a:prstGeom>
        </p:spPr>
      </p:pic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xmlns="" id="{7C1A8065-F0BC-4BB9-8DBA-59D6F371E625}"/>
              </a:ext>
            </a:extLst>
          </p:cNvPr>
          <p:cNvSpPr/>
          <p:nvPr/>
        </p:nvSpPr>
        <p:spPr>
          <a:xfrm>
            <a:off x="5293806" y="3437800"/>
            <a:ext cx="254465" cy="132977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xmlns="" id="{811BAD85-4C60-455D-A62E-46B8C39B7F45}"/>
              </a:ext>
            </a:extLst>
          </p:cNvPr>
          <p:cNvSpPr>
            <a:spLocks noChangeAspect="1" noEditPoints="1"/>
          </p:cNvSpPr>
          <p:nvPr/>
        </p:nvSpPr>
        <p:spPr bwMode="auto">
          <a:xfrm rot="18157096">
            <a:off x="4187045" y="4045997"/>
            <a:ext cx="1162845" cy="443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xmlns="" id="{5FCDE559-547E-4F4F-AEA8-819C8295D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8298">
            <a:off x="5267942" y="3573823"/>
            <a:ext cx="560659" cy="5606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B2C2267-1C5C-432B-ACF4-64E29C929B5A}"/>
              </a:ext>
            </a:extLst>
          </p:cNvPr>
          <p:cNvSpPr txBox="1"/>
          <p:nvPr/>
        </p:nvSpPr>
        <p:spPr>
          <a:xfrm>
            <a:off x="2034073" y="4871027"/>
            <a:ext cx="3130559" cy="72261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xmlns="" id="{028695E7-60A2-45FF-80D0-2E2BE576218D}"/>
              </a:ext>
            </a:extLst>
          </p:cNvPr>
          <p:cNvGrpSpPr/>
          <p:nvPr/>
        </p:nvGrpSpPr>
        <p:grpSpPr>
          <a:xfrm>
            <a:off x="366011" y="4704224"/>
            <a:ext cx="4958118" cy="754066"/>
            <a:chOff x="4938087" y="5835138"/>
            <a:chExt cx="4958118" cy="754066"/>
          </a:xfrm>
        </p:grpSpPr>
        <p:sp>
          <p:nvSpPr>
            <p:cNvPr id="34" name="Rectangle: Rounded Corners 54">
              <a:extLst>
                <a:ext uri="{FF2B5EF4-FFF2-40B4-BE49-F238E27FC236}">
                  <a16:creationId xmlns:a16="http://schemas.microsoft.com/office/drawing/2014/main" xmlns="" id="{D17CA06B-53FE-4042-806B-D182EED298A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xmlns="" id="{07AEBCCC-BF9C-45A3-BF1A-72F4E408D840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xmlns="" id="{8C89583D-C127-424C-85DE-90AB22393072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spcAft>
                  <a:spcPts val="600"/>
                </a:spcAft>
              </a:pP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L’abilitazione</a:t>
              </a:r>
              <a:r>
                <a:rPr lang="it-IT" sz="600" b="1" dirty="0">
                  <a:solidFill>
                    <a:schemeClr val="tx2"/>
                  </a:solidFill>
                </a:rPr>
                <a:t> </a:t>
              </a: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può avvenire in maniera massiva </a:t>
              </a:r>
              <a:r>
                <a:rPr lang="it-IT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per tutta la classe o in maniera puntuale</a:t>
              </a:r>
            </a:p>
          </p:txBody>
        </p:sp>
        <p:pic>
          <p:nvPicPr>
            <p:cNvPr id="37" name="Graphic 57" descr="Magnifying glass">
              <a:extLst>
                <a:ext uri="{FF2B5EF4-FFF2-40B4-BE49-F238E27FC236}">
                  <a16:creationId xmlns:a16="http://schemas.microsoft.com/office/drawing/2014/main" xmlns="" id="{57C26CED-630D-4E3D-BC0F-C1007C39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8" name="Title 8">
            <a:extLst>
              <a:ext uri="{FF2B5EF4-FFF2-40B4-BE49-F238E27FC236}">
                <a16:creationId xmlns:a16="http://schemas.microsoft.com/office/drawing/2014/main" xmlns="" id="{D329E37B-C93A-4982-A0CE-D48B04CBE910}"/>
              </a:ext>
            </a:extLst>
          </p:cNvPr>
          <p:cNvSpPr txBox="1">
            <a:spLocks/>
          </p:cNvSpPr>
          <p:nvPr/>
        </p:nvSpPr>
        <p:spPr>
          <a:xfrm>
            <a:off x="247521" y="29301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8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B7A3B3-3E02-43E4-8A7A-C25CE854DB51}"/>
              </a:ext>
            </a:extLst>
          </p:cNvPr>
          <p:cNvSpPr/>
          <p:nvPr/>
        </p:nvSpPr>
        <p:spPr>
          <a:xfrm>
            <a:off x="514357" y="1387441"/>
            <a:ext cx="5428070" cy="2889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-esame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eseguito sull’intero documento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dello svolgimento dell’esame di Stato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mettere il documento a disposizione delle Commissioni d’esame completo in tutte le parti compilate, compresa l’informazione relativa al credito scolastico.</a:t>
            </a: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consolidare il Curriculum, le scuole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visualizzano le informazioni </a:t>
            </a:r>
            <a:r>
              <a:rPr lang="it-IT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-caricate ed eventualmente le integrano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6F2F723C-9F71-4302-AE17-024193A221EF}"/>
              </a:ext>
            </a:extLst>
          </p:cNvPr>
          <p:cNvSpPr/>
          <p:nvPr/>
        </p:nvSpPr>
        <p:spPr>
          <a:xfrm>
            <a:off x="6197847" y="1393781"/>
            <a:ext cx="5106957" cy="28835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Consolidamento post-esame</a:t>
            </a:r>
          </a:p>
          <a:p>
            <a:pPr marL="88900" lvl="0" algn="ctr">
              <a:spcAft>
                <a:spcPts val="600"/>
              </a:spcAft>
              <a:defRPr/>
            </a:pPr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effettuato una volta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concluso l’esame di Stato: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dopo aver verificato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presenza dell’esito conseguito,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le scuole consolidano definitivamente il Curriculum,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collegandolo in maniera univoca al diploma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tramite il riferimento al numero identificativo di quest’ultimo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4E486C4B-B0FF-40E7-B54D-4A5875718DA4}"/>
              </a:ext>
            </a:extLst>
          </p:cNvPr>
          <p:cNvSpPr txBox="1">
            <a:spLocks/>
          </p:cNvSpPr>
          <p:nvPr/>
        </p:nvSpPr>
        <p:spPr>
          <a:xfrm>
            <a:off x="571550" y="1237811"/>
            <a:ext cx="10988675" cy="609650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600" b="0" dirty="0">
              <a:solidFill>
                <a:schemeClr val="tx1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xmlns="" id="{0CE57D39-5190-48F7-92E9-3E2BD9664EC7}"/>
              </a:ext>
            </a:extLst>
          </p:cNvPr>
          <p:cNvSpPr/>
          <p:nvPr/>
        </p:nvSpPr>
        <p:spPr>
          <a:xfrm>
            <a:off x="2985796" y="4433330"/>
            <a:ext cx="485192" cy="6344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xmlns="" id="{24E57C41-5127-40FC-9483-195B625D6B32}"/>
              </a:ext>
            </a:extLst>
          </p:cNvPr>
          <p:cNvSpPr/>
          <p:nvPr/>
        </p:nvSpPr>
        <p:spPr>
          <a:xfrm>
            <a:off x="8655699" y="4433330"/>
            <a:ext cx="485192" cy="6344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CA00B72E-9FB6-44CF-865E-E9970EBCB436}"/>
              </a:ext>
            </a:extLst>
          </p:cNvPr>
          <p:cNvSpPr/>
          <p:nvPr/>
        </p:nvSpPr>
        <p:spPr>
          <a:xfrm>
            <a:off x="1277435" y="5223782"/>
            <a:ext cx="3811555" cy="11325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Il Curriculum è messo direttamente a disposizione delle Commissioni tramite «Commissione web»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xmlns="" id="{71080D82-99E3-4606-90EA-5A726710289A}"/>
              </a:ext>
            </a:extLst>
          </p:cNvPr>
          <p:cNvSpPr/>
          <p:nvPr/>
        </p:nvSpPr>
        <p:spPr>
          <a:xfrm>
            <a:off x="6882024" y="5223781"/>
            <a:ext cx="4032541" cy="11325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Il Curriculum è messo direttamente a disposizione dello studente in piattaforma assieme al Supplemento Europass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xmlns="" id="{67B0585C-0E28-4217-9C78-3C450F85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1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  <p:bldP spid="13" grpId="0" animBg="1"/>
      <p:bldP spid="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32" y="5052197"/>
            <a:ext cx="1333674" cy="1333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9F7077-930F-407C-93FC-96D76360FF79}"/>
              </a:ext>
            </a:extLst>
          </p:cNvPr>
          <p:cNvSpPr/>
          <p:nvPr/>
        </p:nvSpPr>
        <p:spPr>
          <a:xfrm>
            <a:off x="6259306" y="5417219"/>
            <a:ext cx="4722825" cy="834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scuole possono effettuare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consolidamento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massivamente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l’intera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sia sulle informazioni del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singolo 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 descr="Immagine che contiene tavolo&#10;&#10;Descrizione generata automaticamente">
            <a:extLst>
              <a:ext uri="{FF2B5EF4-FFF2-40B4-BE49-F238E27FC236}">
                <a16:creationId xmlns:a16="http://schemas.microsoft.com/office/drawing/2014/main" xmlns="" id="{6CF71E01-6302-4D24-93B0-DF0D3A057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5" y="1801558"/>
            <a:ext cx="10400677" cy="2725148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xmlns="" id="{87B59457-BA2B-44B8-8BC6-D4AC03EAF54C}"/>
              </a:ext>
            </a:extLst>
          </p:cNvPr>
          <p:cNvSpPr/>
          <p:nvPr/>
        </p:nvSpPr>
        <p:spPr>
          <a:xfrm>
            <a:off x="6343070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572065E2-3345-45FB-81D1-7B4FD503C6AD}"/>
              </a:ext>
            </a:extLst>
          </p:cNvPr>
          <p:cNvSpPr/>
          <p:nvPr/>
        </p:nvSpPr>
        <p:spPr>
          <a:xfrm>
            <a:off x="7798646" y="1801558"/>
            <a:ext cx="1598157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xmlns="" id="{9AD50D4F-7E6C-4A61-BE00-9300AA8BE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45" y="2271244"/>
            <a:ext cx="560659" cy="56065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xmlns="" id="{CD6DD5E0-0D4D-4A65-B95E-F8A239848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4" y="2272620"/>
            <a:ext cx="560659" cy="560659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xmlns="" id="{A9C7621D-87A5-4AA1-9575-8AB39E8C88D0}"/>
              </a:ext>
            </a:extLst>
          </p:cNvPr>
          <p:cNvSpPr/>
          <p:nvPr/>
        </p:nvSpPr>
        <p:spPr>
          <a:xfrm>
            <a:off x="9499615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xmlns="" id="{2910F2C3-BD6F-41EF-B390-CCB57B80B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0" y="2271244"/>
            <a:ext cx="560659" cy="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4" y="180829"/>
            <a:ext cx="10254886" cy="775186"/>
          </a:xfrm>
        </p:spPr>
        <p:txBody>
          <a:bodyPr>
            <a:normAutofit/>
          </a:bodyPr>
          <a:lstStyle/>
          <a:p>
            <a:r>
              <a:rPr lang="it-IT" sz="3600" dirty="0">
                <a:sym typeface="Dosis Light"/>
              </a:rPr>
              <a:t>La Piattaforma informatica per gli studenti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E46EB49-7AAF-42F1-90F9-3F72DCABE24F}"/>
              </a:ext>
            </a:extLst>
          </p:cNvPr>
          <p:cNvSpPr/>
          <p:nvPr/>
        </p:nvSpPr>
        <p:spPr>
          <a:xfrm>
            <a:off x="4235117" y="5992895"/>
            <a:ext cx="7454348" cy="62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 studenti è stata predisposta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’apposita piattaforma «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xmlns="" id="{4C29222B-FDBF-4B8D-98C6-B88DCA0D2F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1665040" y="1101013"/>
            <a:ext cx="8861920" cy="480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73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7929840-D590-4C5B-B1A9-AFD34250D60F}"/>
              </a:ext>
            </a:extLst>
          </p:cNvPr>
          <p:cNvGrpSpPr/>
          <p:nvPr/>
        </p:nvGrpSpPr>
        <p:grpSpPr>
          <a:xfrm>
            <a:off x="758608" y="1382054"/>
            <a:ext cx="7166025" cy="2519386"/>
            <a:chOff x="758608" y="1382054"/>
            <a:chExt cx="7166025" cy="2519386"/>
          </a:xfrm>
        </p:grpSpPr>
        <p:pic>
          <p:nvPicPr>
            <p:cNvPr id="10" name="Immagine 1">
              <a:extLst>
                <a:ext uri="{FF2B5EF4-FFF2-40B4-BE49-F238E27FC236}">
                  <a16:creationId xmlns:a16="http://schemas.microsoft.com/office/drawing/2014/main" xmlns="" id="{3C4F42FD-5A8F-4025-866E-7322164F5E4A}"/>
                </a:ext>
              </a:extLst>
            </p:cNvPr>
            <p:cNvPicPr/>
            <p:nvPr/>
          </p:nvPicPr>
          <p:blipFill rotWithShape="1">
            <a:blip r:embed="rId3"/>
            <a:srcRect t="10386" r="1061" b="34422"/>
            <a:stretch/>
          </p:blipFill>
          <p:spPr bwMode="auto">
            <a:xfrm>
              <a:off x="758608" y="1382054"/>
              <a:ext cx="7166025" cy="25193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53173438-0B94-4BBA-9EA9-48C8D398C3B9}"/>
                </a:ext>
              </a:extLst>
            </p:cNvPr>
            <p:cNvSpPr/>
            <p:nvPr/>
          </p:nvSpPr>
          <p:spPr>
            <a:xfrm>
              <a:off x="1583138" y="2736850"/>
              <a:ext cx="361950" cy="165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B7A3B3-3E02-43E4-8A7A-C25CE854DB51}"/>
              </a:ext>
            </a:extLst>
          </p:cNvPr>
          <p:cNvSpPr/>
          <p:nvPr/>
        </p:nvSpPr>
        <p:spPr>
          <a:xfrm>
            <a:off x="8420852" y="1820475"/>
            <a:ext cx="3218865" cy="1325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possono consultare il Curriculum e inserire certificazioni e attività extrascolastiche</a:t>
            </a:r>
          </a:p>
        </p:txBody>
      </p:sp>
      <p:pic>
        <p:nvPicPr>
          <p:cNvPr id="11" name="Immagine 16">
            <a:extLst>
              <a:ext uri="{FF2B5EF4-FFF2-40B4-BE49-F238E27FC236}">
                <a16:creationId xmlns:a16="http://schemas.microsoft.com/office/drawing/2014/main" xmlns="" id="{76477CC8-E6F3-4BE8-A0D0-D851A1E1B11E}"/>
              </a:ext>
            </a:extLst>
          </p:cNvPr>
          <p:cNvPicPr/>
          <p:nvPr/>
        </p:nvPicPr>
        <p:blipFill rotWithShape="1">
          <a:blip r:embed="rId4"/>
          <a:srcRect t="10386" r="2064" b="35466"/>
          <a:stretch/>
        </p:blipFill>
        <p:spPr bwMode="auto">
          <a:xfrm>
            <a:off x="3850640" y="3761707"/>
            <a:ext cx="7377816" cy="262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7408863" y="3322048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xmlns="" id="{7B2A2777-9610-47C3-9387-F05ECD962191}"/>
              </a:ext>
            </a:extLst>
          </p:cNvPr>
          <p:cNvSpPr/>
          <p:nvPr/>
        </p:nvSpPr>
        <p:spPr>
          <a:xfrm>
            <a:off x="6419461" y="3249580"/>
            <a:ext cx="1082352" cy="20993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80B4B95-CB8A-49D9-8CF5-7F6072529E30}"/>
              </a:ext>
            </a:extLst>
          </p:cNvPr>
          <p:cNvGrpSpPr/>
          <p:nvPr/>
        </p:nvGrpSpPr>
        <p:grpSpPr>
          <a:xfrm>
            <a:off x="487363" y="1828800"/>
            <a:ext cx="5893117" cy="2476659"/>
            <a:chOff x="635381" y="574438"/>
            <a:chExt cx="5608637" cy="2597967"/>
          </a:xfrm>
        </p:grpSpPr>
        <p:pic>
          <p:nvPicPr>
            <p:cNvPr id="12" name="Immagine 19">
              <a:extLst>
                <a:ext uri="{FF2B5EF4-FFF2-40B4-BE49-F238E27FC236}">
                  <a16:creationId xmlns:a16="http://schemas.microsoft.com/office/drawing/2014/main" xmlns="" id="{4C27AB36-D574-49E7-831B-3CE5A765B73A}"/>
                </a:ext>
              </a:extLst>
            </p:cNvPr>
            <p:cNvPicPr/>
            <p:nvPr/>
          </p:nvPicPr>
          <p:blipFill rotWithShape="1">
            <a:blip r:embed="rId3"/>
            <a:srcRect l="23699" t="24656" r="1456" b="23373"/>
            <a:stretch/>
          </p:blipFill>
          <p:spPr bwMode="auto">
            <a:xfrm>
              <a:off x="635381" y="574438"/>
              <a:ext cx="5608637" cy="2597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97053" y="2670133"/>
              <a:ext cx="766254" cy="274044"/>
            </a:xfrm>
            <a:prstGeom prst="ellipse">
              <a:avLst/>
            </a:prstGeom>
            <a:noFill/>
            <a:ln w="38100">
              <a:solidFill>
                <a:srgbClr val="AE2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640109" flipV="1">
            <a:off x="5029659" y="4220711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magine 19">
            <a:extLst>
              <a:ext uri="{FF2B5EF4-FFF2-40B4-BE49-F238E27FC236}">
                <a16:creationId xmlns:a16="http://schemas.microsoft.com/office/drawing/2014/main" xmlns="" id="{18303716-6D73-4C03-9DFB-253CF9FFA0C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r="1648" b="-1083"/>
          <a:stretch/>
        </p:blipFill>
        <p:spPr bwMode="auto">
          <a:xfrm>
            <a:off x="6479697" y="2551507"/>
            <a:ext cx="5224940" cy="3556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931A33-0596-4C23-B431-F95C84E2E6A7}"/>
              </a:ext>
            </a:extLst>
          </p:cNvPr>
          <p:cNvSpPr/>
          <p:nvPr/>
        </p:nvSpPr>
        <p:spPr>
          <a:xfrm>
            <a:off x="487363" y="4720805"/>
            <a:ext cx="5224940" cy="1151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inseriscono le informazioni nelle sezioni di interesse.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le sezioni valorizzate saranno presenti nel documento finale.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5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>
            <a:extLst>
              <a:ext uri="{FF2B5EF4-FFF2-40B4-BE49-F238E27FC236}">
                <a16:creationId xmlns:a16="http://schemas.microsoft.com/office/drawing/2014/main" xmlns="" id="{C23206C6-A844-42CE-B900-21BAD0044A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631775" y="1735291"/>
            <a:ext cx="6750735" cy="3982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931A33-0596-4C23-B431-F95C84E2E6A7}"/>
              </a:ext>
            </a:extLst>
          </p:cNvPr>
          <p:cNvSpPr/>
          <p:nvPr/>
        </p:nvSpPr>
        <p:spPr>
          <a:xfrm>
            <a:off x="7859330" y="2740916"/>
            <a:ext cx="3616702" cy="2383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lo svolgimento dell’esame, quando è stato definitivamente consolidato,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viene messo a disposizione degli studenti all’interno della piattaforma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assieme al Supplemento Europass al Certificato.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9339475-02DC-40CC-B3CB-67A2B7B03387}"/>
              </a:ext>
            </a:extLst>
          </p:cNvPr>
          <p:cNvSpPr/>
          <p:nvPr/>
        </p:nvSpPr>
        <p:spPr>
          <a:xfrm>
            <a:off x="5632480" y="3736871"/>
            <a:ext cx="1689070" cy="391319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xmlns="" id="{E4DD7F9A-87E9-4430-9A5E-1CBE9A7E087E}"/>
              </a:ext>
            </a:extLst>
          </p:cNvPr>
          <p:cNvSpPr>
            <a:spLocks noChangeAspect="1" noEditPoints="1"/>
          </p:cNvSpPr>
          <p:nvPr/>
        </p:nvSpPr>
        <p:spPr bwMode="auto">
          <a:xfrm rot="9341667" flipV="1">
            <a:off x="6699867" y="2875086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0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6581825" cy="1325563"/>
          </a:xfrm>
        </p:spPr>
        <p:txBody>
          <a:bodyPr/>
          <a:lstStyle/>
          <a:p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B7A3B3-3E02-43E4-8A7A-C25CE854DB51}"/>
              </a:ext>
            </a:extLst>
          </p:cNvPr>
          <p:cNvSpPr/>
          <p:nvPr/>
        </p:nvSpPr>
        <p:spPr>
          <a:xfrm>
            <a:off x="750823" y="2534852"/>
            <a:ext cx="5660137" cy="245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</a:t>
            </a:r>
            <a:r>
              <a:rPr kumimoji="0" lang="it-IT" sz="2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contenuti di carattere informativo sul Curriculum.</a:t>
            </a:r>
          </a:p>
          <a:p>
            <a:pPr marL="88900" lvl="0"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appresenta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punto di accesso alle informazioni, ai materiali utili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funzioni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predisposizione e la consultazione de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Curriculum per le scuole e gli studenti.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B17EE76D-10E3-4CCF-9628-6064ED2D4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49" y="0"/>
            <a:ext cx="376747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xmlns="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3637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xmlns="" id="{E2477092-CA38-4A55-BB1C-996DC24C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721" y="1568193"/>
            <a:ext cx="8597162" cy="41553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xmlns="" id="{B1872D29-C4C9-4807-B130-C7144AA7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64" y="2020216"/>
            <a:ext cx="560659" cy="560659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E09718EB-3552-4902-BF61-42C4BDBE7913}"/>
              </a:ext>
            </a:extLst>
          </p:cNvPr>
          <p:cNvGrpSpPr/>
          <p:nvPr/>
        </p:nvGrpSpPr>
        <p:grpSpPr>
          <a:xfrm>
            <a:off x="8723488" y="3039081"/>
            <a:ext cx="3220027" cy="1848202"/>
            <a:chOff x="6467881" y="4281875"/>
            <a:chExt cx="3220027" cy="1848202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xmlns="" id="{78F4F84A-0B93-4079-8262-5ED5006D0BCF}"/>
                </a:ext>
              </a:extLst>
            </p:cNvPr>
            <p:cNvSpPr/>
            <p:nvPr/>
          </p:nvSpPr>
          <p:spPr>
            <a:xfrm>
              <a:off x="6467881" y="4281875"/>
              <a:ext cx="3220027" cy="1848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xmlns="" id="{7C7546BB-3A0B-4867-B61B-5DAD89FB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911" y="4492479"/>
              <a:ext cx="3079727" cy="1362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17">
            <a:extLst>
              <a:ext uri="{FF2B5EF4-FFF2-40B4-BE49-F238E27FC236}">
                <a16:creationId xmlns:a16="http://schemas.microsoft.com/office/drawing/2014/main" xmlns="" id="{A5F881E9-1A9A-4B5D-8EC6-D2DB28F8BB91}"/>
              </a:ext>
            </a:extLst>
          </p:cNvPr>
          <p:cNvSpPr/>
          <p:nvPr/>
        </p:nvSpPr>
        <p:spPr>
          <a:xfrm>
            <a:off x="9537346" y="2623249"/>
            <a:ext cx="1827361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Selezione del profilo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xmlns="" id="{5AC805DF-AA33-4023-A8F7-A80D1A6C04FE}"/>
              </a:ext>
            </a:extLst>
          </p:cNvPr>
          <p:cNvSpPr/>
          <p:nvPr/>
        </p:nvSpPr>
        <p:spPr>
          <a:xfrm>
            <a:off x="10927829" y="3787361"/>
            <a:ext cx="784899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xmlns="" id="{68B86005-0FFE-442E-B8A9-5DD6E7FCC4FC}"/>
              </a:ext>
            </a:extLst>
          </p:cNvPr>
          <p:cNvSpPr/>
          <p:nvPr/>
        </p:nvSpPr>
        <p:spPr>
          <a:xfrm>
            <a:off x="9879730" y="3787361"/>
            <a:ext cx="811756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xmlns="" id="{95ADBA08-E88F-4495-B68A-179B83260CA4}"/>
              </a:ext>
            </a:extLst>
          </p:cNvPr>
          <p:cNvSpPr/>
          <p:nvPr/>
        </p:nvSpPr>
        <p:spPr>
          <a:xfrm>
            <a:off x="8799406" y="3786909"/>
            <a:ext cx="811756" cy="75764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xmlns="" id="{7CB4F456-E7A3-4999-BF60-747813F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37" y="71606"/>
            <a:ext cx="8837108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  <a:br>
              <a:rPr lang="it-IT" i="1" dirty="0">
                <a:sym typeface="Dosis Light"/>
              </a:rPr>
            </a:br>
            <a:r>
              <a:rPr lang="it-IT" sz="2500" b="0" i="1" dirty="0">
                <a:sym typeface="Dosis Light"/>
              </a:rPr>
              <a:t>Accesso alle funzioni</a:t>
            </a:r>
            <a:endParaRPr lang="it-IT" i="1" dirty="0">
              <a:sym typeface="Dosis Light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xmlns="" id="{AB7EE115-E6C8-483B-919B-EB6F758F01B7}"/>
              </a:ext>
            </a:extLst>
          </p:cNvPr>
          <p:cNvSpPr/>
          <p:nvPr/>
        </p:nvSpPr>
        <p:spPr>
          <a:xfrm>
            <a:off x="8561738" y="1793872"/>
            <a:ext cx="975608" cy="243225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xmlns="" id="{3D48F750-D154-49CF-8B56-D08A5B8ACFA6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9587097" y="1792450"/>
            <a:ext cx="1123564" cy="485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xmlns="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62168"/>
            <a:ext cx="10254886" cy="1325563"/>
          </a:xfrm>
        </p:spPr>
        <p:txBody>
          <a:bodyPr/>
          <a:lstStyle/>
          <a:p>
            <a:r>
              <a:rPr lang="it-IT" dirty="0"/>
              <a:t>Materiale di accompagnamento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xmlns="" id="{52B98DE7-E852-4991-871B-21CF43B46840}"/>
              </a:ext>
            </a:extLst>
          </p:cNvPr>
          <p:cNvSpPr txBox="1">
            <a:spLocks/>
          </p:cNvSpPr>
          <p:nvPr/>
        </p:nvSpPr>
        <p:spPr>
          <a:xfrm>
            <a:off x="405720" y="1085170"/>
            <a:ext cx="10988675" cy="95967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0" dirty="0">
                <a:solidFill>
                  <a:schemeClr val="tx1"/>
                </a:solidFill>
              </a:rPr>
              <a:t>Per ogni passaggio operativo relativo al Curriculum dello studente è stato realizzato del </a:t>
            </a:r>
            <a:r>
              <a:rPr lang="it-IT" sz="1600" dirty="0">
                <a:solidFill>
                  <a:schemeClr val="tx1"/>
                </a:solidFill>
              </a:rPr>
              <a:t>materiale di informazione e supporto personalizzato</a:t>
            </a:r>
            <a:r>
              <a:rPr lang="it-IT" sz="1600" b="0" dirty="0">
                <a:solidFill>
                  <a:schemeClr val="tx1"/>
                </a:solidFill>
              </a:rPr>
              <a:t> per le </a:t>
            </a:r>
            <a:r>
              <a:rPr lang="it-IT" sz="1600" dirty="0">
                <a:solidFill>
                  <a:schemeClr val="tx1"/>
                </a:solidFill>
              </a:rPr>
              <a:t>attività di competenza delle scuole e degli studenti.</a:t>
            </a:r>
          </a:p>
          <a:p>
            <a:pPr algn="just"/>
            <a:r>
              <a:rPr lang="it-IT" sz="1600" b="0" dirty="0">
                <a:solidFill>
                  <a:schemeClr val="tx1"/>
                </a:solidFill>
              </a:rPr>
              <a:t>Il materiale è rinvenibile sul sito </a:t>
            </a:r>
            <a:r>
              <a:rPr lang="it-IT" sz="1600" dirty="0">
                <a:solidFill>
                  <a:schemeClr val="tx1"/>
                </a:solidFill>
              </a:rPr>
              <a:t>curriculumstudente.istruzione.it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4852134" y="3949999"/>
            <a:ext cx="2725395" cy="2612568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rapide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del Curriculum studente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abilitare docenti e studenti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effettuare il consolidamento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sistemi che alimentano il Curriculum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dei candidati esterni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del Curriculum da parte dei docenti</a:t>
            </a:r>
          </a:p>
        </p:txBody>
      </p:sp>
      <p:sp>
        <p:nvSpPr>
          <p:cNvPr id="86" name="Rounded Rectangle 19">
            <a:extLst>
              <a:ext uri="{FF2B5EF4-FFF2-40B4-BE49-F238E27FC236}">
                <a16:creationId xmlns:a16="http://schemas.microsoft.com/office/drawing/2014/main" xmlns="" id="{D5703467-199F-4B16-A4FE-009320B26D5F}"/>
              </a:ext>
            </a:extLst>
          </p:cNvPr>
          <p:cNvSpPr/>
          <p:nvPr/>
        </p:nvSpPr>
        <p:spPr>
          <a:xfrm>
            <a:off x="4623205" y="2281081"/>
            <a:ext cx="3024000" cy="451811"/>
          </a:xfrm>
          <a:prstGeom prst="round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SCUOLE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xmlns="" id="{C938F024-9485-4037-8281-4A372E2E1C06}"/>
              </a:ext>
            </a:extLst>
          </p:cNvPr>
          <p:cNvSpPr/>
          <p:nvPr/>
        </p:nvSpPr>
        <p:spPr>
          <a:xfrm>
            <a:off x="4228545" y="2177468"/>
            <a:ext cx="707178" cy="659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4852134" y="2952109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operativi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4852134" y="3425013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 frequenti</a:t>
            </a:r>
          </a:p>
        </p:txBody>
      </p:sp>
      <p:pic>
        <p:nvPicPr>
          <p:cNvPr id="132" name="Graphic 49">
            <a:extLst>
              <a:ext uri="{FF2B5EF4-FFF2-40B4-BE49-F238E27FC236}">
                <a16:creationId xmlns:a16="http://schemas.microsoft.com/office/drawing/2014/main" xmlns="" id="{5E2FB052-D3D0-48B5-931D-0C25FFB9024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349095" y="3897917"/>
            <a:ext cx="432000" cy="432000"/>
          </a:xfrm>
          <a:prstGeom prst="rect">
            <a:avLst/>
          </a:prstGeom>
        </p:spPr>
      </p:pic>
      <p:pic>
        <p:nvPicPr>
          <p:cNvPr id="133" name="Graphic 49">
            <a:extLst>
              <a:ext uri="{FF2B5EF4-FFF2-40B4-BE49-F238E27FC236}">
                <a16:creationId xmlns:a16="http://schemas.microsoft.com/office/drawing/2014/main" xmlns="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314458" y="3425013"/>
            <a:ext cx="432000" cy="432000"/>
          </a:xfrm>
          <a:prstGeom prst="rect">
            <a:avLst/>
          </a:prstGeom>
        </p:spPr>
      </p:pic>
      <p:pic>
        <p:nvPicPr>
          <p:cNvPr id="136" name="Graphic 49">
            <a:extLst>
              <a:ext uri="{FF2B5EF4-FFF2-40B4-BE49-F238E27FC236}">
                <a16:creationId xmlns:a16="http://schemas.microsoft.com/office/drawing/2014/main" xmlns="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314458" y="2952109"/>
            <a:ext cx="432000" cy="432000"/>
          </a:xfrm>
          <a:prstGeom prst="rect">
            <a:avLst/>
          </a:prstGeom>
        </p:spPr>
      </p:pic>
      <p:pic>
        <p:nvPicPr>
          <p:cNvPr id="152" name="Picture 151" descr="A clock on a yellow building&#10;&#10;Description automatically generated">
            <a:extLst>
              <a:ext uri="{FF2B5EF4-FFF2-40B4-BE49-F238E27FC236}">
                <a16:creationId xmlns:a16="http://schemas.microsoft.com/office/drawing/2014/main" xmlns="" id="{F396E207-65D4-488F-AAB6-6FF2148FC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4" y="2242812"/>
            <a:ext cx="540000" cy="528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975735" y="2177468"/>
            <a:ext cx="3418660" cy="4385098"/>
            <a:chOff x="7439856" y="1986064"/>
            <a:chExt cx="3418660" cy="43850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29681345-91FC-4212-8223-D6D84EDB9170}"/>
                </a:ext>
              </a:extLst>
            </p:cNvPr>
            <p:cNvSpPr/>
            <p:nvPr/>
          </p:nvSpPr>
          <p:spPr>
            <a:xfrm>
              <a:off x="8050516" y="3758595"/>
              <a:ext cx="2725395" cy="2612567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 rapide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modello del Curriculum studente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registrarsi e accedere alla piattaforma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 – candidati esterni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19">
              <a:extLst>
                <a:ext uri="{FF2B5EF4-FFF2-40B4-BE49-F238E27FC236}">
                  <a16:creationId xmlns:a16="http://schemas.microsoft.com/office/drawing/2014/main" xmlns="" id="{D5703467-199F-4B16-A4FE-009320B26D5F}"/>
                </a:ext>
              </a:extLst>
            </p:cNvPr>
            <p:cNvSpPr/>
            <p:nvPr/>
          </p:nvSpPr>
          <p:spPr>
            <a:xfrm>
              <a:off x="7834516" y="2089677"/>
              <a:ext cx="3024000" cy="451811"/>
            </a:xfrm>
            <a:prstGeom prst="round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lvl="0" algn="ctr">
                <a:defRPr/>
              </a:pPr>
              <a:r>
                <a:rPr lang="it-IT" sz="1400" b="1" dirty="0">
                  <a:solidFill>
                    <a:schemeClr val="tx1"/>
                  </a:solidFill>
                </a:rPr>
                <a:t>STUDENTI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C938F024-9485-4037-8281-4A372E2E1C06}"/>
                </a:ext>
              </a:extLst>
            </p:cNvPr>
            <p:cNvSpPr/>
            <p:nvPr/>
          </p:nvSpPr>
          <p:spPr>
            <a:xfrm>
              <a:off x="7439856" y="1986064"/>
              <a:ext cx="707178" cy="6590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29681345-91FC-4212-8223-D6D84EDB9170}"/>
                </a:ext>
              </a:extLst>
            </p:cNvPr>
            <p:cNvSpPr/>
            <p:nvPr/>
          </p:nvSpPr>
          <p:spPr>
            <a:xfrm>
              <a:off x="8050516" y="2760705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 Tutorial operativi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xmlns="" id="{29681345-91FC-4212-8223-D6D84EDB9170}"/>
                </a:ext>
              </a:extLst>
            </p:cNvPr>
            <p:cNvSpPr/>
            <p:nvPr/>
          </p:nvSpPr>
          <p:spPr>
            <a:xfrm>
              <a:off x="8050516" y="3233609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Domande frequenti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642972" y="2094113"/>
              <a:ext cx="300947" cy="442939"/>
              <a:chOff x="4148419" y="1868128"/>
              <a:chExt cx="358806" cy="53974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xmlns="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xmlns="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  <p:pic>
          <p:nvPicPr>
            <p:cNvPr id="165" name="Graphic 49">
              <a:extLst>
                <a:ext uri="{FF2B5EF4-FFF2-40B4-BE49-F238E27FC236}">
                  <a16:creationId xmlns:a16="http://schemas.microsoft.com/office/drawing/2014/main" xmlns="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/>
          </p:blipFill>
          <p:spPr>
            <a:xfrm>
              <a:off x="7511804" y="3797779"/>
              <a:ext cx="432000" cy="432000"/>
            </a:xfrm>
            <a:prstGeom prst="rect">
              <a:avLst/>
            </a:prstGeom>
          </p:spPr>
        </p:pic>
        <p:pic>
          <p:nvPicPr>
            <p:cNvPr id="166" name="Graphic 49">
              <a:extLst>
                <a:ext uri="{FF2B5EF4-FFF2-40B4-BE49-F238E27FC236}">
                  <a16:creationId xmlns:a16="http://schemas.microsoft.com/office/drawing/2014/main" xmlns="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/>
          </p:blipFill>
          <p:spPr>
            <a:xfrm>
              <a:off x="7512840" y="3233609"/>
              <a:ext cx="432000" cy="432000"/>
            </a:xfrm>
            <a:prstGeom prst="rect">
              <a:avLst/>
            </a:prstGeom>
          </p:spPr>
        </p:pic>
        <p:pic>
          <p:nvPicPr>
            <p:cNvPr id="167" name="Graphic 49">
              <a:extLst>
                <a:ext uri="{FF2B5EF4-FFF2-40B4-BE49-F238E27FC236}">
                  <a16:creationId xmlns:a16="http://schemas.microsoft.com/office/drawing/2014/main" xmlns="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rcRect/>
            <a:stretch/>
          </p:blipFill>
          <p:spPr>
            <a:xfrm>
              <a:off x="7512840" y="2760705"/>
              <a:ext cx="432000" cy="432000"/>
            </a:xfrm>
            <a:prstGeom prst="rect">
              <a:avLst/>
            </a:prstGeom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174619" y="2867071"/>
            <a:ext cx="2725395" cy="43200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Curriculum dello studente</a:t>
            </a:r>
          </a:p>
        </p:txBody>
      </p:sp>
      <p:pic>
        <p:nvPicPr>
          <p:cNvPr id="138" name="Graphic 49">
            <a:extLst>
              <a:ext uri="{FF2B5EF4-FFF2-40B4-BE49-F238E27FC236}">
                <a16:creationId xmlns:a16="http://schemas.microsoft.com/office/drawing/2014/main" xmlns="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636943" y="2885071"/>
            <a:ext cx="432000" cy="432000"/>
          </a:xfrm>
          <a:prstGeom prst="rect">
            <a:avLst/>
          </a:prstGeom>
        </p:spPr>
      </p:pic>
      <p:sp>
        <p:nvSpPr>
          <p:cNvPr id="108" name="Rounded Rectangle 19">
            <a:extLst>
              <a:ext uri="{FF2B5EF4-FFF2-40B4-BE49-F238E27FC236}">
                <a16:creationId xmlns:a16="http://schemas.microsoft.com/office/drawing/2014/main" xmlns="" id="{D5703467-199F-4B16-A4FE-009320B26D5F}"/>
              </a:ext>
            </a:extLst>
          </p:cNvPr>
          <p:cNvSpPr/>
          <p:nvPr/>
        </p:nvSpPr>
        <p:spPr>
          <a:xfrm>
            <a:off x="876014" y="2281081"/>
            <a:ext cx="3024000" cy="451811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TUTTI</a:t>
            </a: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UTENTI INTERESSATI</a:t>
            </a:r>
            <a:endParaRPr kumimoji="0" lang="it-IT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C938F024-9485-4037-8281-4A372E2E1C06}"/>
              </a:ext>
            </a:extLst>
          </p:cNvPr>
          <p:cNvSpPr/>
          <p:nvPr/>
        </p:nvSpPr>
        <p:spPr>
          <a:xfrm>
            <a:off x="481354" y="2177468"/>
            <a:ext cx="707178" cy="659036"/>
          </a:xfrm>
          <a:prstGeom prst="ellipse">
            <a:avLst/>
          </a:prstGeom>
          <a:solidFill>
            <a:srgbClr val="FCD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9681345-91FC-4212-8223-D6D84EDB9170}"/>
              </a:ext>
            </a:extLst>
          </p:cNvPr>
          <p:cNvSpPr/>
          <p:nvPr/>
        </p:nvSpPr>
        <p:spPr>
          <a:xfrm>
            <a:off x="1174619" y="3339974"/>
            <a:ext cx="2725395" cy="603533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1968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generale sul modello del Curriculum dello studente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" name="Graphic 49">
            <a:extLst>
              <a:ext uri="{FF2B5EF4-FFF2-40B4-BE49-F238E27FC236}">
                <a16:creationId xmlns:a16="http://schemas.microsoft.com/office/drawing/2014/main" xmlns="" id="{537AF4C7-4243-4CFD-BC45-6E8E3A765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636943" y="3339975"/>
            <a:ext cx="432000" cy="4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43" y="2239096"/>
            <a:ext cx="540000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780AF4A-9386-4BE3-B38C-08F59D66C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854" y="2390862"/>
            <a:ext cx="8607287" cy="2493873"/>
          </a:xfrm>
        </p:spPr>
        <p:txBody>
          <a:bodyPr/>
          <a:lstStyle/>
          <a:p>
            <a:r>
              <a:rPr lang="it-IT" i="1" dirty="0"/>
              <a:t>Grazie per l’attenzione</a:t>
            </a:r>
            <a:br>
              <a:rPr lang="it-IT" i="1" dirty="0"/>
            </a:br>
            <a:r>
              <a:rPr lang="it-IT" i="1" dirty="0"/>
              <a:t/>
            </a:r>
            <a:br>
              <a:rPr lang="it-IT" i="1" dirty="0"/>
            </a:br>
            <a:endParaRPr lang="it-IT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xmlns="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Cos’è il Curriculum dello studente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un documento rappresentativo del profilo dello studente 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contiene tutte le informazioni sul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 scolastico ed extrascolastico.</a:t>
            </a:r>
          </a:p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Riporta al suo interno: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6392" y="2446819"/>
            <a:ext cx="9957844" cy="1584000"/>
            <a:chOff x="926392" y="2665894"/>
            <a:chExt cx="9957844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8122C511-BE37-45FC-8536-CE66D8E32137}"/>
                </a:ext>
              </a:extLst>
            </p:cNvPr>
            <p:cNvSpPr/>
            <p:nvPr/>
          </p:nvSpPr>
          <p:spPr>
            <a:xfrm>
              <a:off x="2234377" y="3019546"/>
              <a:ext cx="8649859" cy="883425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</a:pP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Le informazioni relative al percorso scolastico dello studente</a:t>
              </a:r>
              <a:endParaRPr lang="it-IT" strike="sngStrike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EA696F5E-2E3C-43AE-9E3F-3B117C0A3477}"/>
                </a:ext>
              </a:extLst>
            </p:cNvPr>
            <p:cNvSpPr/>
            <p:nvPr/>
          </p:nvSpPr>
          <p:spPr>
            <a:xfrm>
              <a:off x="926392" y="2665894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xmlns="" id="{5424119C-512B-47C0-ADC3-0126197C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904" y="2857500"/>
              <a:ext cx="1202816" cy="12028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26392" y="4357405"/>
            <a:ext cx="9957845" cy="1584000"/>
            <a:chOff x="926392" y="4300255"/>
            <a:chExt cx="9957845" cy="1584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FC0F582A-63DF-4AE7-8A99-3A3908AC250E}"/>
                </a:ext>
              </a:extLst>
            </p:cNvPr>
            <p:cNvSpPr/>
            <p:nvPr/>
          </p:nvSpPr>
          <p:spPr>
            <a:xfrm>
              <a:off x="2234378" y="4610708"/>
              <a:ext cx="8649859" cy="888530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  <a:spcAft>
                  <a:spcPts val="800"/>
                </a:spcAft>
              </a:pP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Le </a:t>
              </a: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certificazioni linguistiche conseguite e le attività extrascolastiche svolte dallo studente </a:t>
              </a: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nel corso degli anni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FD3ACB4-9318-44BD-84BB-B1217268C3C1}"/>
                </a:ext>
              </a:extLst>
            </p:cNvPr>
            <p:cNvSpPr/>
            <p:nvPr/>
          </p:nvSpPr>
          <p:spPr>
            <a:xfrm>
              <a:off x="926392" y="4300255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xmlns="" id="{D3E3391E-4F1F-409A-A86E-3E9E17D45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21" y="4551284"/>
              <a:ext cx="1081941" cy="108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1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valore del Curriculum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CC53BDD-2381-49A0-B784-AA2F4A1A5266}"/>
              </a:ext>
            </a:extLst>
          </p:cNvPr>
          <p:cNvGrpSpPr/>
          <p:nvPr/>
        </p:nvGrpSpPr>
        <p:grpSpPr>
          <a:xfrm>
            <a:off x="1325415" y="1469335"/>
            <a:ext cx="9556499" cy="1088342"/>
            <a:chOff x="1081503" y="2392435"/>
            <a:chExt cx="9529347" cy="10883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4E89E70-7A1E-4B29-9375-946C70694F63}"/>
                </a:ext>
              </a:extLst>
            </p:cNvPr>
            <p:cNvSpPr/>
            <p:nvPr/>
          </p:nvSpPr>
          <p:spPr>
            <a:xfrm>
              <a:off x="1411905" y="2433076"/>
              <a:ext cx="9198945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AF56EF1-E0E1-4837-BB59-93E14D6A69C1}"/>
                </a:ext>
              </a:extLst>
            </p:cNvPr>
            <p:cNvSpPr/>
            <p:nvPr/>
          </p:nvSpPr>
          <p:spPr>
            <a:xfrm>
              <a:off x="2393457" y="2571341"/>
              <a:ext cx="7474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Curriculum dello studente è rappresentativo dell’</a:t>
              </a:r>
              <a:r>
                <a:rPr lang="it-IT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 profilo dello studente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8293E46B-CA75-4C4C-A298-D63E2517BC20}"/>
                </a:ext>
              </a:extLst>
            </p:cNvPr>
            <p:cNvSpPr/>
            <p:nvPr/>
          </p:nvSpPr>
          <p:spPr>
            <a:xfrm>
              <a:off x="1081503" y="239243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A96D9811-0C45-4A91-8F4C-692872D3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144" y="2518396"/>
              <a:ext cx="768485" cy="76848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25415" y="5071015"/>
            <a:ext cx="9561246" cy="1088342"/>
            <a:chOff x="1354735" y="4966585"/>
            <a:chExt cx="9561246" cy="10883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F5121F9-10AE-497C-AB95-D4B0DDD6A78C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1E3E9EF9-FC2E-45AE-9731-E461BD282E7E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xmlns="" id="{818DC7E6-2174-46FD-AD6A-28613F6DE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949C0B82-F436-466C-BD76-A2D2D0C9AC11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Può costituire un valido supporto per l’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orientamento degli studenti all’università e al mondo del lavoro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4672950F-8CEA-4A85-A3C3-6324A9610723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xmlns="" id="{1E4948F3-6725-485F-8ECC-9193100F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354" y="5180345"/>
              <a:ext cx="651198" cy="65119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9AA4FBCA-70D7-4F94-8DAD-582A838E0643}"/>
              </a:ext>
            </a:extLst>
          </p:cNvPr>
          <p:cNvGrpSpPr/>
          <p:nvPr/>
        </p:nvGrpSpPr>
        <p:grpSpPr>
          <a:xfrm>
            <a:off x="1325415" y="2669895"/>
            <a:ext cx="9561640" cy="1088342"/>
            <a:chOff x="1062796" y="3705527"/>
            <a:chExt cx="9446006" cy="1088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68A03CAB-0D88-458E-866B-1F9D2BC014EB}"/>
                </a:ext>
              </a:extLst>
            </p:cNvPr>
            <p:cNvSpPr/>
            <p:nvPr/>
          </p:nvSpPr>
          <p:spPr>
            <a:xfrm>
              <a:off x="1337644" y="3804320"/>
              <a:ext cx="9171158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AFA98A03-F6E3-45D4-8A01-22739AEE6F4F}"/>
                </a:ext>
              </a:extLst>
            </p:cNvPr>
            <p:cNvSpPr/>
            <p:nvPr/>
          </p:nvSpPr>
          <p:spPr>
            <a:xfrm>
              <a:off x="2393457" y="3929645"/>
              <a:ext cx="76296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Contiene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tutte le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informazioni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relative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alle competenze acquisite in ambito formale, non formale e informale</a:t>
              </a:r>
              <a:endParaRPr lang="en-US" b="1" strike="sngStrik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965A2FC-4AD9-4094-B6C3-61DAF1DE77E9}"/>
                </a:ext>
              </a:extLst>
            </p:cNvPr>
            <p:cNvSpPr/>
            <p:nvPr/>
          </p:nvSpPr>
          <p:spPr>
            <a:xfrm>
              <a:off x="1062796" y="3705527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xmlns="" id="{10D09F26-0855-40DF-A35A-1801FF35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162" y="3912409"/>
              <a:ext cx="654451" cy="6544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0269FA6-DB36-4838-AED5-E8F8B0D397D3}"/>
              </a:ext>
            </a:extLst>
          </p:cNvPr>
          <p:cNvGrpSpPr/>
          <p:nvPr/>
        </p:nvGrpSpPr>
        <p:grpSpPr>
          <a:xfrm>
            <a:off x="1325415" y="3870455"/>
            <a:ext cx="9561246" cy="1088342"/>
            <a:chOff x="1354735" y="4966585"/>
            <a:chExt cx="9561246" cy="10883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643F4086-F314-473F-88C2-23AF2DBFCA78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DA65CC37-0FAF-4574-AC15-53A4149CFB15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xmlns="" id="{E4DE1F50-11F7-46FF-AE91-1BDE6F4F3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EE6F424-5D91-46D6-9696-F01AC4B4C627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È importante per la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presentazione alla Commissione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e lo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svolgimento del colloquio dell’esame di Stato del secondo ciclo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8206879-5A06-4D3A-963D-4A63A20F106A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1D27A927-67CD-4D93-A942-AFE5C07E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7472" y="5157231"/>
              <a:ext cx="792836" cy="79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8A7279-6512-463F-AAD2-AD75A37A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718457"/>
            <a:ext cx="10254886" cy="6162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3600" dirty="0"/>
              <a:t>Curriculum dello studente ed esame di Stato</a:t>
            </a:r>
            <a:br>
              <a:rPr lang="it-IT" sz="3600" dirty="0"/>
            </a:br>
            <a:r>
              <a:rPr lang="it-IT" sz="2700" dirty="0">
                <a:solidFill>
                  <a:srgbClr val="0070C0"/>
                </a:solidFill>
              </a:rPr>
              <a:t>(O.M. 53/2021)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1F3345D-9FB3-4F2F-9D36-C8C700F1F385}"/>
              </a:ext>
            </a:extLst>
          </p:cNvPr>
          <p:cNvSpPr txBox="1"/>
          <p:nvPr/>
        </p:nvSpPr>
        <p:spPr>
          <a:xfrm>
            <a:off x="566461" y="1606770"/>
            <a:ext cx="1082503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Curriculum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 allegato al diploma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l’elaborato concernente le discipline caratterizzanti è integrato, in una prospettiva multidisciplinare, dagli apporti di altre discipline o </a:t>
            </a:r>
            <a:r>
              <a:rPr lang="it-IT" b="1" i="1" dirty="0">
                <a:solidFill>
                  <a:prstClr val="black"/>
                </a:solidFill>
              </a:rPr>
              <a:t>competenze individuali presenti nel Curriculum dello studente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l’argomento dell’elaborato è assegnato a ciascun candidato dal consiglio di </a:t>
            </a:r>
            <a:r>
              <a:rPr lang="it-IT" b="1" i="1" dirty="0">
                <a:solidFill>
                  <a:prstClr val="black"/>
                </a:solidFill>
              </a:rPr>
              <a:t>classe tenendo conto del percorso personale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sede di riunione preliminare ogni sottocommissione esamina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documentazione relativa al percorso scolastico degli stessi al fine dello svolgimento del colloquio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conduzione del colloquio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delle informazioni contenute nel Curriculum dello studente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predisposizione e nell’assegnazione dei materiali che i candidati devono analizzare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 percorso didattico effettivamente svolto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 coerenza con il documento di ciascun consiglio di classe, al fine di considerare le metodologie adottate, i progetti e le esperienze realizzati,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riguardo anche alle iniziative di individualizzazione e personalizzazione eventualmente intraprese nel percorso di studi</a:t>
            </a:r>
          </a:p>
        </p:txBody>
      </p:sp>
    </p:spTree>
    <p:extLst>
      <p:ext uri="{BB962C8B-B14F-4D97-AF65-F5344CB8AC3E}">
        <p14:creationId xmlns:p14="http://schemas.microsoft.com/office/powerpoint/2010/main" val="40245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xmlns="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è strutturato il Curriculum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509666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articolato in tre parti:</a:t>
            </a:r>
            <a:endParaRPr lang="it-IT" sz="16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CE37802-114B-4420-860E-D8B73659EDCC}"/>
              </a:ext>
            </a:extLst>
          </p:cNvPr>
          <p:cNvSpPr/>
          <p:nvPr/>
        </p:nvSpPr>
        <p:spPr>
          <a:xfrm flipH="1">
            <a:off x="1612762" y="4777730"/>
            <a:ext cx="2743800" cy="1168830"/>
          </a:xfrm>
          <a:prstGeom prst="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/>
              <a:t>PARTE TERZA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Attività extrascolastiche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8AAD5DB-0D2B-47F6-8F52-4E21A8F9C873}"/>
              </a:ext>
            </a:extLst>
          </p:cNvPr>
          <p:cNvSpPr/>
          <p:nvPr/>
        </p:nvSpPr>
        <p:spPr>
          <a:xfrm>
            <a:off x="6661505" y="4876145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92B5F8A-30FB-43B7-8C6A-2F947355BDCC}"/>
              </a:ext>
            </a:extLst>
          </p:cNvPr>
          <p:cNvSpPr/>
          <p:nvPr/>
        </p:nvSpPr>
        <p:spPr>
          <a:xfrm flipH="1">
            <a:off x="1612762" y="3487491"/>
            <a:ext cx="2743800" cy="116883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PARTE SECONDA</a:t>
            </a: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Certificazioni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EEBAD82-882A-4C23-B28E-A8D60409EAE0}"/>
              </a:ext>
            </a:extLst>
          </p:cNvPr>
          <p:cNvSpPr/>
          <p:nvPr/>
        </p:nvSpPr>
        <p:spPr>
          <a:xfrm>
            <a:off x="6661505" y="3585906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623F6BF-66C7-4E33-86ED-0F59C799EF8A}"/>
              </a:ext>
            </a:extLst>
          </p:cNvPr>
          <p:cNvCxnSpPr/>
          <p:nvPr/>
        </p:nvCxnSpPr>
        <p:spPr>
          <a:xfrm>
            <a:off x="1606538" y="3434112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0E05168-B77B-45FA-992C-F60762D586B2}"/>
              </a:ext>
            </a:extLst>
          </p:cNvPr>
          <p:cNvCxnSpPr/>
          <p:nvPr/>
        </p:nvCxnSpPr>
        <p:spPr>
          <a:xfrm>
            <a:off x="1606538" y="4711224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CC0A41F-CBB4-4A20-A19E-2BBD909872F3}"/>
              </a:ext>
            </a:extLst>
          </p:cNvPr>
          <p:cNvSpPr/>
          <p:nvPr/>
        </p:nvSpPr>
        <p:spPr>
          <a:xfrm>
            <a:off x="1612762" y="2235025"/>
            <a:ext cx="2743800" cy="1168830"/>
          </a:xfrm>
          <a:prstGeom prst="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PARTE PRIMA</a:t>
            </a:r>
          </a:p>
          <a:p>
            <a:pPr algn="ctr"/>
            <a:endParaRPr lang="it-IT" sz="1600" b="1" dirty="0">
              <a:solidFill>
                <a:schemeClr val="bg1"/>
              </a:solidFill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Istruzione e formazione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3ACC376-66A0-4970-A38E-AFF9E51B1C4F}"/>
              </a:ext>
            </a:extLst>
          </p:cNvPr>
          <p:cNvSpPr/>
          <p:nvPr/>
        </p:nvSpPr>
        <p:spPr>
          <a:xfrm>
            <a:off x="6661505" y="2289808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7E64AA96-565D-4A61-A317-9CC18B0471C3}"/>
              </a:ext>
            </a:extLst>
          </p:cNvPr>
          <p:cNvCxnSpPr>
            <a:cxnSpLocks/>
          </p:cNvCxnSpPr>
          <p:nvPr/>
        </p:nvCxnSpPr>
        <p:spPr>
          <a:xfrm>
            <a:off x="4438866" y="2238801"/>
            <a:ext cx="0" cy="37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ck on a yellow building&#10;&#10;Description automatically generated">
            <a:extLst>
              <a:ext uri="{FF2B5EF4-FFF2-40B4-BE49-F238E27FC236}">
                <a16:creationId xmlns:a16="http://schemas.microsoft.com/office/drawing/2014/main" xmlns="" id="{156EEA6E-CA97-479A-ADF5-45AFB001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9" y="2312009"/>
            <a:ext cx="978901" cy="978901"/>
          </a:xfrm>
          <a:prstGeom prst="rect">
            <a:avLst/>
          </a:prstGeom>
        </p:spPr>
      </p:pic>
      <p:pic>
        <p:nvPicPr>
          <p:cNvPr id="28" name="Picture 27" descr="A clock on a yellow building&#10;&#10;Description automatically generated">
            <a:extLst>
              <a:ext uri="{FF2B5EF4-FFF2-40B4-BE49-F238E27FC236}">
                <a16:creationId xmlns:a16="http://schemas.microsoft.com/office/drawing/2014/main" xmlns="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7" y="3574757"/>
            <a:ext cx="978901" cy="978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91" y="3534224"/>
            <a:ext cx="978901" cy="978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4E56725-634D-4420-A98F-F0E8B1CF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789" y="4864543"/>
            <a:ext cx="978901" cy="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E5B3CCF-0DFB-4315-88C5-B70013E7BDD5}"/>
              </a:ext>
            </a:extLst>
          </p:cNvPr>
          <p:cNvSpPr/>
          <p:nvPr/>
        </p:nvSpPr>
        <p:spPr>
          <a:xfrm>
            <a:off x="6605659" y="2259313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4FF8014-08FD-4222-AD45-FD89CBF0472A}"/>
              </a:ext>
            </a:extLst>
          </p:cNvPr>
          <p:cNvSpPr/>
          <p:nvPr/>
        </p:nvSpPr>
        <p:spPr>
          <a:xfrm>
            <a:off x="9006711" y="2259312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BF52997-1638-4176-B6EF-72CD3A5C604A}"/>
              </a:ext>
            </a:extLst>
          </p:cNvPr>
          <p:cNvSpPr/>
          <p:nvPr/>
        </p:nvSpPr>
        <p:spPr>
          <a:xfrm>
            <a:off x="4204607" y="2259314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5EDDA2-A593-4722-B5FA-C71B8C06C838}"/>
              </a:ext>
            </a:extLst>
          </p:cNvPr>
          <p:cNvSpPr/>
          <p:nvPr/>
        </p:nvSpPr>
        <p:spPr>
          <a:xfrm>
            <a:off x="0" y="-53326"/>
            <a:ext cx="1804737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CAFE996-E0E4-4C2A-B421-8180F37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documento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CB890BD6-76FD-489E-9085-FF0895F0F938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484188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A401"/>
              </a:buClr>
            </a:pP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scuola e lo studente hanno la possibilità di generare un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documento in formato PDF </a:t>
            </a: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contenente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tutte le informazioni del Curriculum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D9493E8-E3BA-42A2-AA6C-8FCDF508C99D}"/>
              </a:ext>
            </a:extLst>
          </p:cNvPr>
          <p:cNvGrpSpPr/>
          <p:nvPr/>
        </p:nvGrpSpPr>
        <p:grpSpPr>
          <a:xfrm>
            <a:off x="631775" y="2259312"/>
            <a:ext cx="2625666" cy="3477614"/>
            <a:chOff x="601663" y="2184277"/>
            <a:chExt cx="2340171" cy="3273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CD5B4DB-5552-47F3-9B60-55500B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404" y="2339677"/>
              <a:ext cx="2215430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A1567A3-21C9-4A1C-972C-FDF808D3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91" y="2261977"/>
              <a:ext cx="2210656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6B294E3-5316-4D0C-9E0F-9A1EEEFC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663" y="2184277"/>
              <a:ext cx="2208033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EA73F41A-B03E-4F48-BAF4-1B3FFA0426CD}"/>
              </a:ext>
            </a:extLst>
          </p:cNvPr>
          <p:cNvSpPr/>
          <p:nvPr/>
        </p:nvSpPr>
        <p:spPr>
          <a:xfrm>
            <a:off x="3347357" y="2098221"/>
            <a:ext cx="506185" cy="3878036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27C584-A181-417F-8ACE-1F353AE3E40F}"/>
              </a:ext>
            </a:extLst>
          </p:cNvPr>
          <p:cNvGrpSpPr/>
          <p:nvPr/>
        </p:nvGrpSpPr>
        <p:grpSpPr>
          <a:xfrm>
            <a:off x="4425119" y="2696022"/>
            <a:ext cx="1869469" cy="2545941"/>
            <a:chOff x="4423598" y="2566940"/>
            <a:chExt cx="1869469" cy="254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2409FD-682A-43AC-A4E9-81ECFB8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5528" y="2946086"/>
              <a:ext cx="1527539" cy="216679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258056A-BF45-4827-A78A-1D702BEC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2461" y="2828700"/>
              <a:ext cx="1520578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D6D899A7-3FFD-4322-A926-1BE43C2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2433" y="2697820"/>
              <a:ext cx="1530044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ABAC1DB6-4036-494C-8118-FA377478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598" y="2566940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A447A35-590C-4892-A4E8-FC987F121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532" y="2696021"/>
            <a:ext cx="1526747" cy="21533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3DCDAA6-81FA-430B-B3C4-4F8542774321}"/>
              </a:ext>
            </a:extLst>
          </p:cNvPr>
          <p:cNvGrpSpPr/>
          <p:nvPr/>
        </p:nvGrpSpPr>
        <p:grpSpPr>
          <a:xfrm>
            <a:off x="9284084" y="2696021"/>
            <a:ext cx="1755746" cy="2415061"/>
            <a:chOff x="9245948" y="2547944"/>
            <a:chExt cx="1755746" cy="24150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94409CB5-C419-4DF4-934E-E7748F8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4947" y="2809704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42F0E8E8-6CCD-4D1E-89DD-0B6595A9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0981" y="2678823"/>
              <a:ext cx="1525680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F45339E9-0E39-49C7-A739-105DA34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45948" y="2547944"/>
              <a:ext cx="1523129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AA1A68E-587E-4016-BF2F-57C83ACCAB3D}"/>
              </a:ext>
            </a:extLst>
          </p:cNvPr>
          <p:cNvSpPr txBox="1"/>
          <p:nvPr/>
        </p:nvSpPr>
        <p:spPr>
          <a:xfrm>
            <a:off x="4807956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89C420-9003-469C-99FD-3BA88204DA06}"/>
              </a:ext>
            </a:extLst>
          </p:cNvPr>
          <p:cNvSpPr txBox="1"/>
          <p:nvPr/>
        </p:nvSpPr>
        <p:spPr>
          <a:xfrm>
            <a:off x="7209008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067258C-B341-4B79-8166-E3E26D5EAC15}"/>
              </a:ext>
            </a:extLst>
          </p:cNvPr>
          <p:cNvSpPr txBox="1"/>
          <p:nvPr/>
        </p:nvSpPr>
        <p:spPr>
          <a:xfrm>
            <a:off x="9610060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III</a:t>
            </a:r>
          </a:p>
        </p:txBody>
      </p:sp>
    </p:spTree>
    <p:extLst>
      <p:ext uri="{BB962C8B-B14F-4D97-AF65-F5344CB8AC3E}">
        <p14:creationId xmlns:p14="http://schemas.microsoft.com/office/powerpoint/2010/main" val="21249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2DB035C-6204-4A40-B89C-DAA56A023F7A}"/>
              </a:ext>
            </a:extLst>
          </p:cNvPr>
          <p:cNvSpPr/>
          <p:nvPr/>
        </p:nvSpPr>
        <p:spPr>
          <a:xfrm>
            <a:off x="1663845" y="4369307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AAFF46-7677-4E96-9A92-8B1D764A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468874" y="4266319"/>
            <a:ext cx="597460" cy="10851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3D7E30-1905-47FF-8080-FF211CFBFA9B}"/>
              </a:ext>
            </a:extLst>
          </p:cNvPr>
          <p:cNvSpPr/>
          <p:nvPr/>
        </p:nvSpPr>
        <p:spPr>
          <a:xfrm>
            <a:off x="1767604" y="2963880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FE7DBC9-A221-4EDD-9B03-4FDBCF93B237}"/>
              </a:ext>
            </a:extLst>
          </p:cNvPr>
          <p:cNvSpPr/>
          <p:nvPr/>
        </p:nvSpPr>
        <p:spPr>
          <a:xfrm>
            <a:off x="892467" y="2875887"/>
            <a:ext cx="1194972" cy="10883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hape 3915">
            <a:extLst>
              <a:ext uri="{FF2B5EF4-FFF2-40B4-BE49-F238E27FC236}">
                <a16:creationId xmlns:a16="http://schemas.microsoft.com/office/drawing/2014/main" xmlns="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piattaforma informatica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xmlns="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supportare tutti gli attori coinvolti nella predisposizione del Curriculum dello studente,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sviluppata una piattaforma semplice, veloce ed intuitiva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denominata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“Curriculum dello studente”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piattaforma consente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 descr="A clock on a yellow building&#10;&#10;Description automatically generated">
            <a:extLst>
              <a:ext uri="{FF2B5EF4-FFF2-40B4-BE49-F238E27FC236}">
                <a16:creationId xmlns:a16="http://schemas.microsoft.com/office/drawing/2014/main" xmlns="" id="{9976C42A-D9E1-49D3-830F-7F2700772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4" y="2857732"/>
            <a:ext cx="978901" cy="978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19DA3F4-2925-4694-8160-51427FA8D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02" y="4263159"/>
            <a:ext cx="978901" cy="9789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DF0C19A-3DE9-41AD-9598-1D7825ABD499}"/>
              </a:ext>
            </a:extLst>
          </p:cNvPr>
          <p:cNvSpPr/>
          <p:nvPr/>
        </p:nvSpPr>
        <p:spPr>
          <a:xfrm>
            <a:off x="2243819" y="3100206"/>
            <a:ext cx="91296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alle scuole, di verificare ed eventualmente integrare le informazioni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già presenti all’interno del sistema informativo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7191EBD-BD33-49A0-8FBE-E6340BD2A828}"/>
              </a:ext>
            </a:extLst>
          </p:cNvPr>
          <p:cNvSpPr/>
          <p:nvPr/>
        </p:nvSpPr>
        <p:spPr>
          <a:xfrm>
            <a:off x="2208910" y="4505633"/>
            <a:ext cx="912960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allo studente, di inserire la descrizione delle attività extrascolastiche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e tutte le informazioni che ritiene necessarie per completare il proprio profilo.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AE25051-D89B-4EC8-9D58-E49CE614FFAA}"/>
              </a:ext>
            </a:extLst>
          </p:cNvPr>
          <p:cNvSpPr/>
          <p:nvPr/>
        </p:nvSpPr>
        <p:spPr>
          <a:xfrm>
            <a:off x="892467" y="4263159"/>
            <a:ext cx="1194972" cy="1088342"/>
          </a:xfrm>
          <a:prstGeom prst="ellipse">
            <a:avLst/>
          </a:prstGeom>
          <a:noFill/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235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Report Standard Template.potx" id="{54E4D1A2-FA09-4BD3-BDDA-EFDCB0D37F10}" vid="{A6CD2BC6-3F94-46B8-A7DB-A52DA396CC7B}"/>
    </a:ext>
  </a:extLst>
</a:theme>
</file>

<file path=ppt/theme/theme2.xml><?xml version="1.0" encoding="utf-8"?>
<a:theme xmlns:a="http://schemas.openxmlformats.org/drawingml/2006/main" name="1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Report Standard Template.potx" id="{54E4D1A2-FA09-4BD3-BDDA-EFDCB0D37F10}" vid="{A6CD2BC6-3F94-46B8-A7DB-A52DA396CC7B}"/>
    </a:ext>
  </a:extLst>
</a:theme>
</file>

<file path=ppt/theme/theme3.xml><?xml version="1.0" encoding="utf-8"?>
<a:theme xmlns:a="http://schemas.openxmlformats.org/drawingml/2006/main" name="2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Report Standard Template.potx" id="{54E4D1A2-FA09-4BD3-BDDA-EFDCB0D37F10}" vid="{A6CD2BC6-3F94-46B8-A7DB-A52DA396CC7B}"/>
    </a:ext>
  </a:extLst>
</a:theme>
</file>

<file path=ppt/theme/theme4.xml><?xml version="1.0" encoding="utf-8"?>
<a:theme xmlns:a="http://schemas.openxmlformats.org/drawingml/2006/main" name="3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Report Standard Template.potx" id="{54E4D1A2-FA09-4BD3-BDDA-EFDCB0D37F10}" vid="{A6CD2BC6-3F94-46B8-A7DB-A52DA396CC7B}"/>
    </a:ext>
  </a:extLst>
</a:theme>
</file>

<file path=ppt/theme/theme5.xml><?xml version="1.0" encoding="utf-8"?>
<a:theme xmlns:a="http://schemas.openxmlformats.org/drawingml/2006/main" name="4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xmlns="" name="KPMG Report Standard Template.potx" id="{54E4D1A2-FA09-4BD3-BDDA-EFDCB0D37F10}" vid="{A6CD2BC6-3F94-46B8-A7DB-A52DA396CC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60EE250A7704B93AC6558DED4C9F0" ma:contentTypeVersion="12" ma:contentTypeDescription="Create a new document." ma:contentTypeScope="" ma:versionID="85b9e9ab095e3095011c3375a024457e">
  <xsd:schema xmlns:xsd="http://www.w3.org/2001/XMLSchema" xmlns:xs="http://www.w3.org/2001/XMLSchema" xmlns:p="http://schemas.microsoft.com/office/2006/metadata/properties" xmlns:ns3="aa68e20f-c3f0-4972-a9d0-e6d88263737a" xmlns:ns4="d94a225f-c91a-4ffb-bf2e-5ef6ecb1a652" targetNamespace="http://schemas.microsoft.com/office/2006/metadata/properties" ma:root="true" ma:fieldsID="6f7e51391faa73f93e4e2284f02b0463" ns3:_="" ns4:_="">
    <xsd:import namespace="aa68e20f-c3f0-4972-a9d0-e6d88263737a"/>
    <xsd:import namespace="d94a225f-c91a-4ffb-bf2e-5ef6ecb1a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8e20f-c3f0-4972-a9d0-e6d882637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a225f-c91a-4ffb-bf2e-5ef6ecb1a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B2DA0-BBBB-4215-95A1-C2DC120122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D90104-D06F-423E-AC30-5EBEBE15E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8e20f-c3f0-4972-a9d0-e6d88263737a"/>
    <ds:schemaRef ds:uri="d94a225f-c91a-4ffb-bf2e-5ef6ecb1a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6A1FC0-F4E0-4657-979A-FB77709E9A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33306</TotalTime>
  <Words>2093</Words>
  <Application>Microsoft Office PowerPoint</Application>
  <PresentationFormat>Personalizzato</PresentationFormat>
  <Paragraphs>253</Paragraphs>
  <Slides>32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MI_CS</vt:lpstr>
      <vt:lpstr>1_MI_CS</vt:lpstr>
      <vt:lpstr>2_MI_CS</vt:lpstr>
      <vt:lpstr>3_MI_CS</vt:lpstr>
      <vt:lpstr>4_MI_CS</vt:lpstr>
      <vt:lpstr>Diapositiva think-cell</vt:lpstr>
      <vt:lpstr>Il Curriculum dello studente</vt:lpstr>
      <vt:lpstr>Presentazione standard di PowerPoint</vt:lpstr>
      <vt:lpstr>Presentazione standard di PowerPoint</vt:lpstr>
      <vt:lpstr>Cos’è il Curriculum dello studente</vt:lpstr>
      <vt:lpstr>Il valore del Curriculum</vt:lpstr>
      <vt:lpstr>Curriculum dello studente ed esame di Stato (O.M. 53/2021)  </vt:lpstr>
      <vt:lpstr>Come è strutturato il Curriculum</vt:lpstr>
      <vt:lpstr>Il documento</vt:lpstr>
      <vt:lpstr>La piattaforma informatica</vt:lpstr>
      <vt:lpstr>I riferimenti normativi</vt:lpstr>
      <vt:lpstr>Gli sviluppi futuri secondo la normativa</vt:lpstr>
      <vt:lpstr>Presentazione standard di PowerPoint</vt:lpstr>
      <vt:lpstr>Le attività previste - le scuole</vt:lpstr>
      <vt:lpstr>Le attività previste - gli studenti</vt:lpstr>
      <vt:lpstr>Le attività previste - le commissioni</vt:lpstr>
      <vt:lpstr>Candidati esterni</vt:lpstr>
      <vt:lpstr>Presentazione standard di PowerPoint</vt:lpstr>
      <vt:lpstr>Il contesto di riferimento per l’a.s. 2020/21</vt:lpstr>
      <vt:lpstr>La popolazione interessata </vt:lpstr>
      <vt:lpstr>Le funzioni a disposizione delle scuole</vt:lpstr>
      <vt:lpstr>Presentazione standard di PowerPoint</vt:lpstr>
      <vt:lpstr>Presentazione standard di PowerPoint</vt:lpstr>
      <vt:lpstr>Le funzioni a disposizione delle scuole Consolidamento Curriculum </vt:lpstr>
      <vt:lpstr>Le funzioni a disposizione delle scuole Consolidamento Curriculum </vt:lpstr>
      <vt:lpstr>La Piattaforma informatica per gli studenti</vt:lpstr>
      <vt:lpstr>La Piattaforma informatica per gli studenti</vt:lpstr>
      <vt:lpstr>La Piattaforma informatica per gli studenti</vt:lpstr>
      <vt:lpstr>La Piattaforma informatica per gli studenti</vt:lpstr>
      <vt:lpstr>Sito web Curriculum dello studente</vt:lpstr>
      <vt:lpstr>Sito web Curriculum dello studente Accesso alle funzioni</vt:lpstr>
      <vt:lpstr>Materiale di accompagnamento</vt:lpstr>
      <vt:lpstr>Grazie per l’attenzione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Utente03</cp:lastModifiedBy>
  <cp:revision>1418</cp:revision>
  <dcterms:created xsi:type="dcterms:W3CDTF">2018-12-05T18:19:15Z</dcterms:created>
  <dcterms:modified xsi:type="dcterms:W3CDTF">2021-04-09T10:43:51Z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0x01010013260EE250A7704B93AC6558DED4C9F0</vt:lpwstr>
  </property>
</Properties>
</file>